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5"/>
  </p:handoutMasterIdLst>
  <p:sldIdLst>
    <p:sldId id="256" r:id="rId2"/>
    <p:sldId id="284" r:id="rId3"/>
    <p:sldId id="283" r:id="rId4"/>
    <p:sldId id="259" r:id="rId5"/>
    <p:sldId id="277" r:id="rId6"/>
    <p:sldId id="276" r:id="rId7"/>
    <p:sldId id="282" r:id="rId8"/>
    <p:sldId id="281" r:id="rId9"/>
    <p:sldId id="289" r:id="rId10"/>
    <p:sldId id="265" r:id="rId11"/>
    <p:sldId id="258" r:id="rId12"/>
    <p:sldId id="296" r:id="rId13"/>
    <p:sldId id="290" r:id="rId14"/>
  </p:sldIdLst>
  <p:sldSz cx="9144000" cy="6858000" type="screen4x3"/>
  <p:notesSz cx="6781800" cy="9880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07" autoAdjust="0"/>
  </p:normalViewPr>
  <p:slideViewPr>
    <p:cSldViewPr>
      <p:cViewPr>
        <p:scale>
          <a:sx n="81" d="100"/>
          <a:sy n="81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87837-D43C-4C6B-85FB-9DAE70EE75DD}" type="datetimeFigureOut">
              <a:rPr lang="en-AU" smtClean="0"/>
              <a:pPr/>
              <a:t>26/05/2011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85300"/>
            <a:ext cx="2938463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1750" y="9385300"/>
            <a:ext cx="2938463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399A2-C37E-4D9B-A4EF-6FA483E2E60B}" type="slidenum">
              <a:rPr lang="en-AU" smtClean="0"/>
              <a:pPr/>
              <a:t>‹Nr.›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3944513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74F681DF-CC71-4A0C-AEBB-61A2D9C83175}" type="datetimeFigureOut">
              <a:rPr lang="en-AU" smtClean="0"/>
              <a:pPr>
                <a:defRPr/>
              </a:pPr>
              <a:t>26/05/2011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F6932B45-E142-4A10-AF56-E97927B050F4}" type="slidenum">
              <a:rPr lang="en-AU" smtClean="0"/>
              <a:pPr>
                <a:defRPr/>
              </a:pPr>
              <a:t>‹Nr.›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149DF3-B6F7-43C6-9C67-C3CBB9787DB6}" type="datetimeFigureOut">
              <a:rPr lang="en-AU" smtClean="0"/>
              <a:pPr>
                <a:defRPr/>
              </a:pPr>
              <a:t>26/05/2011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67BEBB-5BF7-4C16-9245-3BA5EE1185F9}" type="slidenum">
              <a:rPr lang="en-AU" smtClean="0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A245AA-BA07-45FF-9DE3-1F09E32CD692}" type="datetimeFigureOut">
              <a:rPr lang="en-AU" smtClean="0"/>
              <a:pPr>
                <a:defRPr/>
              </a:pPr>
              <a:t>26/05/2011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62FDC9-1695-41D1-A617-DA192C65EBF1}" type="slidenum">
              <a:rPr lang="en-AU" smtClean="0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7D1F9581-15F2-4C06-A462-68CC3E630B1A}" type="datetimeFigureOut">
              <a:rPr lang="en-AU" smtClean="0"/>
              <a:pPr>
                <a:defRPr/>
              </a:pPr>
              <a:t>26/05/2011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70CEB452-55DE-4702-BDFD-5361A9A12F72}" type="slidenum">
              <a:rPr lang="en-AU" smtClean="0"/>
              <a:pPr>
                <a:defRPr/>
              </a:pPr>
              <a:t>‹Nr.›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1CC85C07-4A77-4C85-88D2-E1056700C64D}" type="datetimeFigureOut">
              <a:rPr lang="en-AU" smtClean="0"/>
              <a:pPr>
                <a:defRPr/>
              </a:pPr>
              <a:t>26/05/2011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8AA94276-6875-464B-B1D0-A574C8898818}" type="slidenum">
              <a:rPr lang="en-AU" smtClean="0"/>
              <a:pPr>
                <a:defRPr/>
              </a:pPr>
              <a:t>‹Nr.›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3CE504-467C-4231-A001-E894C762C33B}" type="datetimeFigureOut">
              <a:rPr lang="en-AU" smtClean="0"/>
              <a:pPr>
                <a:defRPr/>
              </a:pPr>
              <a:t>26/05/2011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FF020-1BA2-4791-ACAC-88DA34E79543}" type="slidenum">
              <a:rPr lang="en-AU" smtClean="0"/>
              <a:pPr>
                <a:defRPr/>
              </a:pPr>
              <a:t>‹Nr.›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B283D1-283C-40B1-AECA-53CC29E21951}" type="datetimeFigureOut">
              <a:rPr lang="en-AU" smtClean="0"/>
              <a:pPr>
                <a:defRPr/>
              </a:pPr>
              <a:t>26/05/2011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89A955-76D0-4992-AB93-2DCD93418C72}" type="slidenum">
              <a:rPr lang="en-AU" smtClean="0"/>
              <a:pPr>
                <a:defRPr/>
              </a:pPr>
              <a:t>‹Nr.›</a:t>
            </a:fld>
            <a:endParaRPr lang="en-A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F05E51C-C029-4A8F-86D2-BFF11DB137E4}" type="datetimeFigureOut">
              <a:rPr lang="en-AU" smtClean="0"/>
              <a:pPr>
                <a:defRPr/>
              </a:pPr>
              <a:t>26/05/2011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41FA4F6A-E03B-471B-B5F7-8C79E87AC4AA}" type="slidenum">
              <a:rPr lang="en-AU" smtClean="0"/>
              <a:pPr>
                <a:defRPr/>
              </a:pPr>
              <a:t>‹Nr.›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46DA28-8B78-4630-A369-35D764CB066B}" type="datetimeFigureOut">
              <a:rPr lang="en-AU" smtClean="0"/>
              <a:pPr>
                <a:defRPr/>
              </a:pPr>
              <a:t>26/05/2011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C26A6B-FCD8-4FAD-ACB3-D70603B703D1}" type="slidenum">
              <a:rPr lang="en-AU" smtClean="0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37339A3B-492E-4C50-9FB5-562AE30BBCD7}" type="datetimeFigureOut">
              <a:rPr lang="en-AU" smtClean="0"/>
              <a:pPr>
                <a:defRPr/>
              </a:pPr>
              <a:t>26/05/2011</a:t>
            </a:fld>
            <a:endParaRPr lang="en-A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433076E1-76A5-418F-AA10-E95A4AB39BE4}" type="slidenum">
              <a:rPr lang="en-AU" smtClean="0"/>
              <a:pPr>
                <a:defRPr/>
              </a:pPr>
              <a:t>‹Nr.›</a:t>
            </a:fld>
            <a:endParaRPr lang="en-A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DFA27756-3AA6-4814-8815-CE3E37756E0C}" type="datetimeFigureOut">
              <a:rPr lang="en-AU" smtClean="0"/>
              <a:pPr>
                <a:defRPr/>
              </a:pPr>
              <a:t>26/05/2011</a:t>
            </a:fld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6EBAC95B-0C6C-454C-975A-71986FE0B365}" type="slidenum">
              <a:rPr lang="en-AU" smtClean="0"/>
              <a:pPr>
                <a:defRPr/>
              </a:pPr>
              <a:t>‹Nr.›</a:t>
            </a:fld>
            <a:endParaRPr lang="en-A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F33C104-364E-4315-B7FD-4D560D3FC012}" type="datetimeFigureOut">
              <a:rPr lang="en-AU" smtClean="0"/>
              <a:pPr>
                <a:defRPr/>
              </a:pPr>
              <a:t>26/05/2011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F647388-C8F3-4428-8DC8-F09E08B0DF07}" type="slidenum">
              <a:rPr lang="en-AU" smtClean="0"/>
              <a:pPr>
                <a:defRPr/>
              </a:pPr>
              <a:t>‹Nr.›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AU" dirty="0" smtClean="0"/>
              <a:t>Activity Theory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AU" dirty="0" smtClean="0"/>
              <a:t>One Theoretical Framework for Arts Education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AU" dirty="0" smtClean="0"/>
              <a:t>The Unit of Analysis is an Activity:  An activity is Composed of: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sz="2000" dirty="0" smtClean="0"/>
              <a:t>A </a:t>
            </a:r>
            <a:r>
              <a:rPr lang="en-AU" sz="2000" b="1" dirty="0" smtClean="0"/>
              <a:t>subject/participant</a:t>
            </a:r>
            <a:r>
              <a:rPr lang="en-AU" sz="2000" dirty="0" smtClean="0"/>
              <a:t>:  the person or a group engaged in an activity and whose point of view is taken in the analysis of the activity</a:t>
            </a:r>
          </a:p>
          <a:p>
            <a:r>
              <a:rPr lang="en-AU" sz="2000" dirty="0" smtClean="0"/>
              <a:t>An </a:t>
            </a:r>
            <a:r>
              <a:rPr lang="en-AU" sz="2000" b="1" dirty="0" smtClean="0"/>
              <a:t>object</a:t>
            </a:r>
            <a:r>
              <a:rPr lang="en-AU" sz="2000" dirty="0" smtClean="0"/>
              <a:t> (or "objective"):  the target of the activity; it is held by the subject and motivates activity, giving it a specific direction</a:t>
            </a:r>
          </a:p>
          <a:p>
            <a:r>
              <a:rPr lang="en-AU" sz="2000" b="1" dirty="0" smtClean="0"/>
              <a:t>Instruments/tools</a:t>
            </a:r>
            <a:r>
              <a:rPr lang="en-AU" sz="2000" dirty="0" smtClean="0"/>
              <a:t>:  internal or external mediating </a:t>
            </a:r>
            <a:r>
              <a:rPr lang="en-AU" sz="2000" dirty="0" err="1" smtClean="0"/>
              <a:t>artifacts</a:t>
            </a:r>
            <a:r>
              <a:rPr lang="en-AU" sz="2000" dirty="0" smtClean="0"/>
              <a:t> which help to achieve the outcome of the activity; they can be material tools as well as mental tools, including culture, ways of thinking and language</a:t>
            </a:r>
          </a:p>
          <a:p>
            <a:r>
              <a:rPr lang="en-AU" sz="2000" dirty="0" smtClean="0"/>
              <a:t>-------------------------------------------------------------------------------------</a:t>
            </a:r>
            <a:endParaRPr lang="en-AU" sz="2000" dirty="0"/>
          </a:p>
          <a:p>
            <a:r>
              <a:rPr lang="en-AU" sz="2000" b="1" dirty="0" smtClean="0"/>
              <a:t>Rules </a:t>
            </a:r>
            <a:r>
              <a:rPr lang="en-AU" sz="2000" dirty="0" smtClean="0"/>
              <a:t>regulate actions and interactions within the activity system</a:t>
            </a:r>
          </a:p>
          <a:p>
            <a:r>
              <a:rPr lang="en-AU" sz="2000" b="1" dirty="0" smtClean="0"/>
              <a:t>Division of effort/labour </a:t>
            </a:r>
            <a:r>
              <a:rPr lang="en-AU" sz="2000" dirty="0" smtClean="0"/>
              <a:t>is how tasks are divided horizontally between community members as well as vertical division of power and status</a:t>
            </a:r>
          </a:p>
          <a:p>
            <a:r>
              <a:rPr lang="en-AU" sz="2000" dirty="0" smtClean="0"/>
              <a:t>The </a:t>
            </a:r>
            <a:r>
              <a:rPr lang="en-AU" sz="2000" b="1" dirty="0" smtClean="0"/>
              <a:t>outcome:</a:t>
            </a:r>
            <a:r>
              <a:rPr lang="en-AU" sz="2000" dirty="0" smtClean="0"/>
              <a:t>  </a:t>
            </a:r>
            <a:r>
              <a:rPr lang="en-AU" sz="2000" dirty="0"/>
              <a:t>T</a:t>
            </a:r>
            <a:r>
              <a:rPr lang="en-AU" sz="2000" dirty="0" smtClean="0"/>
              <a:t>ransforming the object into an outcome motivates the existence of an activity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dirty="0" smtClean="0"/>
              <a:t>Activity System </a:t>
            </a:r>
            <a:r>
              <a:rPr lang="en-AU" sz="2400" dirty="0" smtClean="0"/>
              <a:t>(variations in headings)</a:t>
            </a:r>
          </a:p>
        </p:txBody>
      </p:sp>
      <p:pic>
        <p:nvPicPr>
          <p:cNvPr id="11267" name="Picture 2" descr="http://www.quasar.ualberta.ca/edpy597mappin/images/bigtri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844824"/>
            <a:ext cx="840898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3" name="Picture 2" descr="http://www.quasar.ualberta.ca/edpy597mappin/images/bigtri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479" y="836712"/>
            <a:ext cx="8408987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Callout 3 5"/>
          <p:cNvSpPr/>
          <p:nvPr/>
        </p:nvSpPr>
        <p:spPr>
          <a:xfrm>
            <a:off x="2339752" y="1268760"/>
            <a:ext cx="1368152" cy="1440160"/>
          </a:xfrm>
          <a:prstGeom prst="border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Teachers, artists, students, families, groups</a:t>
            </a:r>
            <a:endParaRPr lang="en-AU" dirty="0"/>
          </a:p>
        </p:txBody>
      </p:sp>
      <p:sp>
        <p:nvSpPr>
          <p:cNvPr id="8" name="Line Callout 3 7"/>
          <p:cNvSpPr/>
          <p:nvPr/>
        </p:nvSpPr>
        <p:spPr>
          <a:xfrm>
            <a:off x="611560" y="3140968"/>
            <a:ext cx="2160240" cy="1656184"/>
          </a:xfrm>
          <a:prstGeom prst="border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Safety, respect, collaboration,</a:t>
            </a:r>
            <a:endParaRPr lang="en-AU" dirty="0"/>
          </a:p>
          <a:p>
            <a:pPr algn="ctr"/>
            <a:r>
              <a:rPr lang="en-AU" dirty="0"/>
              <a:t>p</a:t>
            </a:r>
            <a:r>
              <a:rPr lang="en-AU" dirty="0" smtClean="0"/>
              <a:t>lanning, discussion, </a:t>
            </a:r>
            <a:r>
              <a:rPr lang="en-AU" dirty="0"/>
              <a:t>reflection, </a:t>
            </a:r>
          </a:p>
          <a:p>
            <a:pPr algn="ctr"/>
            <a:r>
              <a:rPr lang="en-AU" dirty="0" smtClean="0"/>
              <a:t>critique </a:t>
            </a:r>
            <a:endParaRPr lang="en-AU" dirty="0"/>
          </a:p>
        </p:txBody>
      </p:sp>
      <p:sp>
        <p:nvSpPr>
          <p:cNvPr id="10" name="Line Callout 2 9"/>
          <p:cNvSpPr/>
          <p:nvPr/>
        </p:nvSpPr>
        <p:spPr>
          <a:xfrm>
            <a:off x="6983816" y="1268760"/>
            <a:ext cx="1783650" cy="1440160"/>
          </a:xfrm>
          <a:prstGeom prst="borderCallout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err="1" smtClean="0"/>
              <a:t>Artifacts</a:t>
            </a:r>
            <a:r>
              <a:rPr lang="en-AU" dirty="0" smtClean="0"/>
              <a:t>, performances, presentations, experiences, knowledge</a:t>
            </a:r>
            <a:endParaRPr lang="en-AU" dirty="0"/>
          </a:p>
        </p:txBody>
      </p:sp>
      <p:sp>
        <p:nvSpPr>
          <p:cNvPr id="11" name="Line Callout 1 10"/>
          <p:cNvSpPr/>
          <p:nvPr/>
        </p:nvSpPr>
        <p:spPr>
          <a:xfrm>
            <a:off x="4562972" y="3212976"/>
            <a:ext cx="2066492" cy="1584176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Partnerships, industry, schools, institutions, profession, cultural agencies</a:t>
            </a:r>
            <a:endParaRPr lang="en-AU" dirty="0"/>
          </a:p>
        </p:txBody>
      </p:sp>
      <p:sp>
        <p:nvSpPr>
          <p:cNvPr id="12" name="Line Callout 3 11"/>
          <p:cNvSpPr/>
          <p:nvPr/>
        </p:nvSpPr>
        <p:spPr>
          <a:xfrm>
            <a:off x="6948264" y="3356992"/>
            <a:ext cx="1656184" cy="1368152"/>
          </a:xfrm>
          <a:prstGeom prst="border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Co-learners, mentors, leaders, designers, trainers</a:t>
            </a:r>
            <a:endParaRPr lang="en-AU" dirty="0"/>
          </a:p>
        </p:txBody>
      </p:sp>
      <p:sp>
        <p:nvSpPr>
          <p:cNvPr id="13" name="Line Callout 3 12"/>
          <p:cNvSpPr/>
          <p:nvPr/>
        </p:nvSpPr>
        <p:spPr>
          <a:xfrm>
            <a:off x="3995936" y="116632"/>
            <a:ext cx="2088232" cy="864096"/>
          </a:xfrm>
          <a:prstGeom prst="borderCallout3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Music, art, dance, drama, media… (tools/signs) </a:t>
            </a:r>
            <a:endParaRPr lang="en-AU" dirty="0"/>
          </a:p>
        </p:txBody>
      </p:sp>
      <p:sp>
        <p:nvSpPr>
          <p:cNvPr id="14" name="Rectangle 13"/>
          <p:cNvSpPr/>
          <p:nvPr/>
        </p:nvSpPr>
        <p:spPr>
          <a:xfrm>
            <a:off x="611560" y="5445224"/>
            <a:ext cx="741682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/>
              <a:t>Outcome:  success, well being, creativity, self esteem, unity, diversity, appreciation, communication, social responsibility, spiritual growth, culture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182987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i="1" dirty="0" smtClean="0"/>
              <a:t>International Monitoring and Comparative Research in Arts Education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/>
              <a:t>Is there value in attempting to identify a theoretical framework that can help to clarify the objectives of the study (e.g. Activity Theory/Systems or some other framework)?</a:t>
            </a:r>
          </a:p>
          <a:p>
            <a:r>
              <a:rPr lang="en-AU" dirty="0" smtClean="0"/>
              <a:t>Are the categories/sub-categories the right ones?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Overview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Pedagogy and Features of Arts Learning</a:t>
            </a:r>
          </a:p>
          <a:p>
            <a:r>
              <a:rPr lang="en-US" dirty="0"/>
              <a:t>Artistic </a:t>
            </a:r>
            <a:r>
              <a:rPr lang="en-US" dirty="0" smtClean="0"/>
              <a:t>Meaning and Mediation</a:t>
            </a:r>
          </a:p>
          <a:p>
            <a:r>
              <a:rPr lang="en-US" dirty="0" smtClean="0"/>
              <a:t>Activity Theory/Activity System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Pedagogy versus Curricula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overall </a:t>
            </a:r>
            <a:r>
              <a:rPr lang="en-US" b="1" dirty="0" smtClean="0"/>
              <a:t>goals</a:t>
            </a:r>
            <a:r>
              <a:rPr lang="en-US" dirty="0" smtClean="0"/>
              <a:t> of national curricula, internationally, look similar</a:t>
            </a:r>
          </a:p>
          <a:p>
            <a:pPr lvl="1"/>
            <a:r>
              <a:rPr lang="en-US" dirty="0" smtClean="0"/>
              <a:t>The distinction between good and bad arts practice lies predominantly in </a:t>
            </a:r>
            <a:r>
              <a:rPr lang="en-US" b="1" dirty="0" smtClean="0"/>
              <a:t>teacher beliefs and pedagogy </a:t>
            </a:r>
            <a:r>
              <a:rPr lang="en-US" dirty="0" smtClean="0"/>
              <a:t>(whether these are compatible; how they are implemented)</a:t>
            </a:r>
          </a:p>
          <a:p>
            <a:r>
              <a:rPr lang="en-US" dirty="0" smtClean="0"/>
              <a:t>‘Best examples’ of </a:t>
            </a:r>
            <a:r>
              <a:rPr lang="en-US" b="1" dirty="0" smtClean="0"/>
              <a:t>assessment</a:t>
            </a:r>
            <a:r>
              <a:rPr lang="en-US" dirty="0" smtClean="0"/>
              <a:t> methods in the arts lead the education field </a:t>
            </a:r>
          </a:p>
          <a:p>
            <a:pPr lvl="1"/>
            <a:r>
              <a:rPr lang="en-US" dirty="0" smtClean="0"/>
              <a:t>E.g., Documentation through participant observation, process- and evidence-based learning, formative feedback… </a:t>
            </a:r>
            <a:r>
              <a:rPr lang="en-US" sz="1900" dirty="0"/>
              <a:t>[but are ‘unrecognized’ by other disciplines, lack status and are scantily documented</a:t>
            </a:r>
            <a:r>
              <a:rPr lang="en-US" sz="1900" dirty="0" smtClean="0"/>
              <a:t>]</a:t>
            </a:r>
            <a:endParaRPr lang="en-US" sz="1900" dirty="0"/>
          </a:p>
          <a:p>
            <a:r>
              <a:rPr lang="en-US" dirty="0" smtClean="0"/>
              <a:t>Arts </a:t>
            </a:r>
            <a:r>
              <a:rPr lang="en-US" dirty="0"/>
              <a:t>‘best practice’ </a:t>
            </a:r>
            <a:r>
              <a:rPr lang="en-US" b="1" dirty="0"/>
              <a:t>cannot be uniform </a:t>
            </a:r>
            <a:r>
              <a:rPr lang="en-US" dirty="0"/>
              <a:t>in content, assessment or expectations nor separated from </a:t>
            </a:r>
            <a:r>
              <a:rPr lang="en-US" dirty="0" smtClean="0"/>
              <a:t>context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AU" smtClean="0"/>
              <a:t>Unique Features of Arts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dirty="0"/>
              <a:t>1. Tangible product (Imagination, Agency)</a:t>
            </a:r>
          </a:p>
          <a:p>
            <a:pPr eaLnBrk="1" hangingPunct="1">
              <a:defRPr/>
            </a:pPr>
            <a:r>
              <a:rPr lang="en-AU" dirty="0"/>
              <a:t>2. Focus on emotion (Expression, Empathy)</a:t>
            </a:r>
          </a:p>
          <a:p>
            <a:pPr eaLnBrk="1" hangingPunct="1">
              <a:defRPr/>
            </a:pPr>
            <a:r>
              <a:rPr lang="en-AU" dirty="0"/>
              <a:t>3. Ambiguity (Interpretation, Respect)</a:t>
            </a:r>
          </a:p>
          <a:p>
            <a:pPr eaLnBrk="1" hangingPunct="1">
              <a:defRPr/>
            </a:pPr>
            <a:r>
              <a:rPr lang="en-AU" dirty="0"/>
              <a:t>4. Process orientation (Inquiry, Reflection)</a:t>
            </a:r>
          </a:p>
          <a:p>
            <a:pPr eaLnBrk="1" hangingPunct="1">
              <a:defRPr/>
            </a:pPr>
            <a:r>
              <a:rPr lang="en-AU" dirty="0"/>
              <a:t>5. Connection (Engagement, Responsibility</a:t>
            </a:r>
            <a:r>
              <a:rPr lang="en-AU" dirty="0" smtClean="0"/>
              <a:t>)</a:t>
            </a:r>
          </a:p>
          <a:p>
            <a:pPr eaLnBrk="1" hangingPunct="1">
              <a:buNone/>
              <a:defRPr/>
            </a:pPr>
            <a:endParaRPr lang="en-AU" dirty="0" smtClean="0"/>
          </a:p>
          <a:p>
            <a:pPr eaLnBrk="1" hangingPunct="1">
              <a:buNone/>
              <a:defRPr/>
            </a:pPr>
            <a:endParaRPr lang="en-AU" dirty="0" smtClean="0"/>
          </a:p>
          <a:p>
            <a:pPr eaLnBrk="1" hangingPunct="1">
              <a:buNone/>
              <a:defRPr/>
            </a:pPr>
            <a:endParaRPr lang="en-AU" dirty="0" smtClean="0"/>
          </a:p>
          <a:p>
            <a:pPr eaLnBrk="1" hangingPunct="1">
              <a:buNone/>
              <a:defRPr/>
            </a:pPr>
            <a:endParaRPr lang="en-AU" dirty="0"/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AU" sz="2000" dirty="0"/>
              <a:t>Davis, J.H. (2008). </a:t>
            </a:r>
            <a:r>
              <a:rPr lang="en-AU" sz="2000" i="1" dirty="0"/>
              <a:t>Why our schools need the arts. </a:t>
            </a:r>
            <a:r>
              <a:rPr lang="en-AU" sz="2000" dirty="0" smtClean="0"/>
              <a:t>NY:  Teachers College Press (p</a:t>
            </a:r>
            <a:r>
              <a:rPr lang="en-AU" sz="2000" dirty="0"/>
              <a:t>. </a:t>
            </a:r>
            <a:r>
              <a:rPr lang="en-AU" sz="2000" dirty="0" smtClean="0"/>
              <a:t>50).</a:t>
            </a:r>
            <a:endParaRPr lang="en-A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Artistic Meaning: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Relationships and Configurations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Paying attention to the way in which </a:t>
            </a:r>
            <a:r>
              <a:rPr lang="en-US" sz="2600" b="1" dirty="0" smtClean="0"/>
              <a:t>form</a:t>
            </a:r>
            <a:r>
              <a:rPr lang="en-US" sz="2600" dirty="0" smtClean="0"/>
              <a:t> </a:t>
            </a:r>
            <a:r>
              <a:rPr lang="en-US" sz="2600" b="1" dirty="0" smtClean="0"/>
              <a:t>is configured</a:t>
            </a:r>
            <a:r>
              <a:rPr lang="en-US" sz="2600" dirty="0" smtClean="0"/>
              <a:t> is a mode of thought that can be applied to all things made, theoretical or practical</a:t>
            </a:r>
          </a:p>
          <a:p>
            <a:r>
              <a:rPr lang="en-US" sz="2600" dirty="0" smtClean="0"/>
              <a:t>The ‘composer’ (musician, painter…) creates </a:t>
            </a:r>
            <a:r>
              <a:rPr lang="en-US" sz="2600" b="1" dirty="0" smtClean="0"/>
              <a:t>relationships</a:t>
            </a:r>
            <a:r>
              <a:rPr lang="en-US" sz="2600" dirty="0" smtClean="0"/>
              <a:t> among a virtually infinite number of configurations</a:t>
            </a:r>
          </a:p>
          <a:p>
            <a:pPr lvl="1"/>
            <a:r>
              <a:rPr lang="en-US" sz="2200" dirty="0" smtClean="0"/>
              <a:t>What constitutes the right qualitative relationship for any particular work is </a:t>
            </a:r>
            <a:r>
              <a:rPr lang="en-US" sz="2200" b="1" dirty="0" smtClean="0"/>
              <a:t>idiosyncratic</a:t>
            </a:r>
            <a:r>
              <a:rPr lang="en-US" sz="2200" dirty="0" smtClean="0"/>
              <a:t> to the particular work</a:t>
            </a:r>
          </a:p>
          <a:p>
            <a:pPr lvl="1"/>
            <a:r>
              <a:rPr lang="en-US" sz="2200" dirty="0" smtClean="0"/>
              <a:t>Open ‘rules’/absence of an algorithm:  paying attention to nuance, making choices, revising decisions – to achieve a ‘</a:t>
            </a:r>
            <a:r>
              <a:rPr lang="en-US" sz="2200" b="1" dirty="0" smtClean="0"/>
              <a:t>rightness of fit</a:t>
            </a:r>
            <a:r>
              <a:rPr lang="en-US" sz="2200" dirty="0" smtClean="0"/>
              <a:t>’</a:t>
            </a:r>
          </a:p>
          <a:p>
            <a:pPr lvl="1"/>
            <a:r>
              <a:rPr lang="en-US" sz="2200" b="1" dirty="0" smtClean="0"/>
              <a:t>Somatic</a:t>
            </a:r>
            <a:r>
              <a:rPr lang="en-US" sz="2200" dirty="0" smtClean="0"/>
              <a:t> knowledge/embodied experience – the composition </a:t>
            </a:r>
            <a:r>
              <a:rPr lang="en-US" sz="2200" u="sng" dirty="0" smtClean="0"/>
              <a:t>feels</a:t>
            </a:r>
            <a:r>
              <a:rPr lang="en-US" sz="2200" dirty="0" smtClean="0"/>
              <a:t> right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Mediating Tools:  </a:t>
            </a:r>
            <a:br>
              <a:rPr lang="en-US" sz="4000" dirty="0" smtClean="0"/>
            </a:br>
            <a:r>
              <a:rPr lang="en-US" dirty="0" smtClean="0"/>
              <a:t>Mind and Culture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Learning and mediation require </a:t>
            </a:r>
            <a:r>
              <a:rPr lang="en-US" b="1" dirty="0" smtClean="0"/>
              <a:t>thinking within the medium </a:t>
            </a:r>
            <a:r>
              <a:rPr lang="en-US" dirty="0" smtClean="0"/>
              <a:t>we use</a:t>
            </a:r>
          </a:p>
          <a:p>
            <a:r>
              <a:rPr lang="en-US" dirty="0" smtClean="0"/>
              <a:t>Each material imposes its own distinctive </a:t>
            </a:r>
            <a:r>
              <a:rPr lang="en-US" b="1" dirty="0" smtClean="0"/>
              <a:t>constraints and affordances </a:t>
            </a:r>
            <a:r>
              <a:rPr lang="en-US" dirty="0" smtClean="0"/>
              <a:t>(flute/piano, paint/clay, dance/gymnastics)</a:t>
            </a:r>
          </a:p>
          <a:p>
            <a:r>
              <a:rPr lang="en-US" dirty="0" smtClean="0"/>
              <a:t>Education  helps ‘design us’</a:t>
            </a:r>
          </a:p>
          <a:p>
            <a:pPr lvl="1"/>
            <a:r>
              <a:rPr lang="en-US" dirty="0" smtClean="0"/>
              <a:t>“Education is a process of learning how to become the </a:t>
            </a:r>
            <a:r>
              <a:rPr lang="en-US" b="1" dirty="0" smtClean="0"/>
              <a:t>architect of our own education</a:t>
            </a:r>
            <a:r>
              <a:rPr lang="en-US" dirty="0" smtClean="0"/>
              <a:t>.  It is a process that does not terminate until we do” (Eisner)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Creative Process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Jongeward</a:t>
            </a:r>
            <a:r>
              <a:rPr lang="en-US" dirty="0" smtClean="0"/>
              <a:t>, 2009)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work on something (action-interaction)</a:t>
            </a:r>
          </a:p>
          <a:p>
            <a:r>
              <a:rPr lang="en-US" dirty="0" smtClean="0"/>
              <a:t>Something works in me (receptivity-transformation)</a:t>
            </a:r>
          </a:p>
          <a:p>
            <a:r>
              <a:rPr lang="en-US" dirty="0" smtClean="0"/>
              <a:t>Something comes into being (emergent form)</a:t>
            </a:r>
          </a:p>
          <a:p>
            <a:r>
              <a:rPr lang="en-US" dirty="0" smtClean="0"/>
              <a:t>I come to know something (emergent meaning)</a:t>
            </a:r>
          </a:p>
          <a:p>
            <a:r>
              <a:rPr lang="en-US" dirty="0" smtClean="0"/>
              <a:t>Something becomes seen (visibility to others)</a:t>
            </a:r>
          </a:p>
          <a:p>
            <a:r>
              <a:rPr lang="en-US" dirty="0" smtClean="0"/>
              <a:t>I see myself (self-visibility)</a:t>
            </a:r>
            <a:endParaRPr lang="en-S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Education is: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Abbs</a:t>
            </a:r>
            <a:r>
              <a:rPr lang="en-US" sz="2400" dirty="0" smtClean="0"/>
              <a:t>, 2003; Wright, 2010)</a:t>
            </a:r>
            <a:endParaRPr lang="en-SG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200" b="1" dirty="0" smtClean="0"/>
              <a:t>Existential in nature </a:t>
            </a:r>
            <a:endParaRPr lang="en-US" sz="2200" dirty="0" smtClean="0"/>
          </a:p>
          <a:p>
            <a:pPr lvl="1"/>
            <a:r>
              <a:rPr lang="en-US" sz="1800" dirty="0" smtClean="0"/>
              <a:t>is emotionally alluring </a:t>
            </a:r>
          </a:p>
          <a:p>
            <a:pPr lvl="1"/>
            <a:r>
              <a:rPr lang="en-US" sz="1800" dirty="0" smtClean="0"/>
              <a:t>taps learner’s somatic, multimodal, metaphoric forms of representation</a:t>
            </a:r>
          </a:p>
          <a:p>
            <a:pPr lvl="1"/>
            <a:r>
              <a:rPr lang="en-US" sz="1800" dirty="0" smtClean="0"/>
              <a:t>delves into transcendent, mythical and allegoric forms</a:t>
            </a:r>
          </a:p>
          <a:p>
            <a:r>
              <a:rPr lang="en-US" sz="2200" b="1" dirty="0" smtClean="0"/>
              <a:t>A collaborative activity </a:t>
            </a:r>
            <a:endParaRPr lang="en-US" sz="2200" dirty="0" smtClean="0"/>
          </a:p>
          <a:p>
            <a:pPr lvl="1"/>
            <a:r>
              <a:rPr lang="en-US" sz="1800" dirty="0" smtClean="0"/>
              <a:t>animated dialogue, in the disciplined narrative of conversation between individuals engaged in the common pursuit of understanding (interlocutor)</a:t>
            </a:r>
          </a:p>
          <a:p>
            <a:r>
              <a:rPr lang="en-US" sz="2200" b="1" dirty="0" smtClean="0"/>
              <a:t>A cultural activity which is deepened and extended </a:t>
            </a:r>
            <a:endParaRPr lang="en-US" sz="2200" dirty="0" smtClean="0"/>
          </a:p>
          <a:p>
            <a:pPr lvl="1"/>
            <a:r>
              <a:rPr lang="en-US" sz="1800" dirty="0" smtClean="0"/>
              <a:t>a progressive initiation into the culture of the discipline</a:t>
            </a:r>
          </a:p>
          <a:p>
            <a:pPr lvl="1"/>
            <a:r>
              <a:rPr lang="en-US" sz="1800" dirty="0" smtClean="0"/>
              <a:t>the intimate connection between symbol and consciousness</a:t>
            </a:r>
          </a:p>
          <a:p>
            <a:pPr lvl="1"/>
            <a:r>
              <a:rPr lang="en-US" sz="1800" dirty="0" smtClean="0"/>
              <a:t>emergent curriculum</a:t>
            </a:r>
          </a:p>
          <a:p>
            <a:pPr lvl="1"/>
            <a:r>
              <a:rPr lang="en-US" sz="1800" dirty="0" smtClean="0"/>
              <a:t>shared construction of knowledge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Activity Theory </a:t>
            </a:r>
            <a:r>
              <a:rPr lang="en-US" sz="3100" dirty="0" smtClean="0"/>
              <a:t>(</a:t>
            </a:r>
            <a:r>
              <a:rPr lang="en-AU" sz="3100" dirty="0" err="1" smtClean="0"/>
              <a:t>Yrjö</a:t>
            </a:r>
            <a:r>
              <a:rPr lang="en-AU" sz="3100" dirty="0" smtClean="0"/>
              <a:t> </a:t>
            </a:r>
            <a:r>
              <a:rPr lang="en-AU" sz="3100" dirty="0" err="1" smtClean="0"/>
              <a:t>Engeström</a:t>
            </a:r>
            <a:r>
              <a:rPr lang="en-AU" sz="3100" dirty="0" smtClean="0"/>
              <a:t> </a:t>
            </a:r>
            <a:br>
              <a:rPr lang="en-AU" sz="3100" dirty="0" smtClean="0"/>
            </a:br>
            <a:r>
              <a:rPr lang="en-US" sz="3100" dirty="0" smtClean="0"/>
              <a:t>et al – Research Centre, U. of Helsinki)</a:t>
            </a:r>
            <a:endParaRPr lang="en-SG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Evolved from </a:t>
            </a:r>
            <a:r>
              <a:rPr lang="en-US" dirty="0" err="1" smtClean="0"/>
              <a:t>Vygotsky</a:t>
            </a:r>
            <a:r>
              <a:rPr lang="en-US" dirty="0" smtClean="0"/>
              <a:t>/Russian Psychologists who believed that</a:t>
            </a:r>
          </a:p>
          <a:p>
            <a:pPr lvl="1"/>
            <a:r>
              <a:rPr lang="en-US" dirty="0" smtClean="0"/>
              <a:t>Human higher mental functions are products of mediated activity (material/mental tools + interpersonal communication)</a:t>
            </a:r>
          </a:p>
          <a:p>
            <a:r>
              <a:rPr lang="en-US" dirty="0" smtClean="0"/>
              <a:t>Social-Constructivist Principles</a:t>
            </a:r>
          </a:p>
          <a:p>
            <a:pPr lvl="1"/>
            <a:r>
              <a:rPr lang="en-US" dirty="0" smtClean="0"/>
              <a:t>Communication, collaboration, partnerships (teachers, artists, community), institutions and multi-</a:t>
            </a:r>
            <a:r>
              <a:rPr lang="en-US" dirty="0" err="1" smtClean="0"/>
              <a:t>disciplinarity</a:t>
            </a:r>
            <a:endParaRPr lang="en-US" dirty="0" smtClean="0"/>
          </a:p>
          <a:p>
            <a:pPr lvl="1"/>
            <a:r>
              <a:rPr lang="en-AU" dirty="0" smtClean="0"/>
              <a:t>A.T. </a:t>
            </a:r>
            <a:r>
              <a:rPr lang="en-AU" smtClean="0"/>
              <a:t>provides a </a:t>
            </a:r>
            <a:r>
              <a:rPr lang="en-AU" dirty="0" smtClean="0"/>
              <a:t>conceptual aid to research or design of co-constructed learning environments</a:t>
            </a:r>
            <a:endParaRPr lang="en-US" dirty="0" smtClean="0"/>
          </a:p>
          <a:p>
            <a:pPr lvl="1"/>
            <a:r>
              <a:rPr lang="en-US" dirty="0" smtClean="0"/>
              <a:t>Relationships and flexible </a:t>
            </a:r>
            <a:r>
              <a:rPr lang="en-US" dirty="0"/>
              <a:t>p</a:t>
            </a:r>
            <a:r>
              <a:rPr lang="en-US" dirty="0" smtClean="0"/>
              <a:t>urposing</a:t>
            </a:r>
          </a:p>
          <a:p>
            <a:r>
              <a:rPr lang="en-US" dirty="0" smtClean="0"/>
              <a:t>‘Thick Descriptions’ with Semiotic Emphasis</a:t>
            </a:r>
          </a:p>
          <a:p>
            <a:pPr lvl="1"/>
            <a:r>
              <a:rPr lang="en-US" dirty="0" smtClean="0"/>
              <a:t>Qualitative relationships and idiosyncratic </a:t>
            </a:r>
            <a:r>
              <a:rPr lang="en-US" dirty="0" err="1" smtClean="0"/>
              <a:t>judgements</a:t>
            </a:r>
            <a:r>
              <a:rPr lang="en-US" dirty="0" smtClean="0"/>
              <a:t> based on ‘rightness of fit’</a:t>
            </a:r>
            <a:endParaRPr lang="en-S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871</Words>
  <Application>Microsoft Office PowerPoint</Application>
  <PresentationFormat>Bildschirmpräsentation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Oriel</vt:lpstr>
      <vt:lpstr>Activity Theory</vt:lpstr>
      <vt:lpstr>Overview</vt:lpstr>
      <vt:lpstr>Pedagogy versus Curricula</vt:lpstr>
      <vt:lpstr>Unique Features of Arts Learning</vt:lpstr>
      <vt:lpstr>Artistic Meaning:   Relationships and Configurations</vt:lpstr>
      <vt:lpstr>Mediating Tools:   Mind and Culture</vt:lpstr>
      <vt:lpstr>The Creative Process  (Jongeward, 2009)</vt:lpstr>
      <vt:lpstr>Education is: (Abbs, 2003; Wright, 2010)</vt:lpstr>
      <vt:lpstr>Activity Theory (Yrjö Engeström  et al – Research Centre, U. of Helsinki)</vt:lpstr>
      <vt:lpstr>The Unit of Analysis is an Activity:  An activity is Composed of:</vt:lpstr>
      <vt:lpstr>Activity System (variations in headings)</vt:lpstr>
      <vt:lpstr>Folie 12</vt:lpstr>
      <vt:lpstr>International Monitoring and Comparative Research in Arts Education</vt:lpstr>
    </vt:vector>
  </TitlesOfParts>
  <Company>The University of Melbourne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Activity Theory</dc:title>
  <dc:creator>susankw</dc:creator>
  <cp:lastModifiedBy>wagner</cp:lastModifiedBy>
  <cp:revision>44</cp:revision>
  <dcterms:created xsi:type="dcterms:W3CDTF">2011-04-29T01:33:46Z</dcterms:created>
  <dcterms:modified xsi:type="dcterms:W3CDTF">2011-05-26T07:52:55Z</dcterms:modified>
</cp:coreProperties>
</file>