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75" r:id="rId3"/>
    <p:sldId id="333" r:id="rId4"/>
    <p:sldId id="320" r:id="rId5"/>
    <p:sldId id="316" r:id="rId6"/>
    <p:sldId id="257" r:id="rId7"/>
    <p:sldId id="259" r:id="rId8"/>
    <p:sldId id="260" r:id="rId9"/>
    <p:sldId id="263" r:id="rId10"/>
    <p:sldId id="261" r:id="rId11"/>
    <p:sldId id="334" r:id="rId12"/>
    <p:sldId id="329" r:id="rId13"/>
    <p:sldId id="328" r:id="rId14"/>
    <p:sldId id="336" r:id="rId15"/>
    <p:sldId id="33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5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DFAF6C-17DB-4ADA-9472-B99EA49FC215}" type="datetimeFigureOut">
              <a:rPr lang="en-GB" smtClean="0"/>
              <a:t>17/05/2011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10C533-22BE-477F-AF22-D1FC25E352B1}" type="slidenum">
              <a:rPr lang="en-GB" smtClean="0"/>
              <a:t>‹#›</a:t>
            </a:fld>
            <a:endParaRPr lang="en-GB"/>
          </a:p>
        </p:txBody>
      </p:sp>
    </p:spTree>
    <p:extLst>
      <p:ext uri="{BB962C8B-B14F-4D97-AF65-F5344CB8AC3E}">
        <p14:creationId xmlns:p14="http://schemas.microsoft.com/office/powerpoint/2010/main" val="2491570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E6641F-AFE1-4F06-AA54-099ECDC994A5}" type="slidenum">
              <a:rPr lang="fr-FR"/>
              <a:pPr/>
              <a:t>7</a:t>
            </a:fld>
            <a:endParaRPr lang="fr-FR"/>
          </a:p>
        </p:txBody>
      </p:sp>
      <p:sp>
        <p:nvSpPr>
          <p:cNvPr id="257026" name="Rectangle 2"/>
          <p:cNvSpPr>
            <a:spLocks noGrp="1" noRot="1" noChangeAspect="1" noChangeArrowheads="1" noTextEdit="1"/>
          </p:cNvSpPr>
          <p:nvPr>
            <p:ph type="sldImg"/>
          </p:nvPr>
        </p:nvSpPr>
        <p:spPr>
          <a:ln/>
        </p:spPr>
      </p:sp>
      <p:sp>
        <p:nvSpPr>
          <p:cNvPr id="257027" name="Rectangle 3"/>
          <p:cNvSpPr>
            <a:spLocks noGrp="1" noChangeArrowheads="1"/>
          </p:cNvSpPr>
          <p:nvPr>
            <p:ph type="body" idx="1"/>
          </p:nvPr>
        </p:nvSpPr>
        <p:spPr/>
        <p:txBody>
          <a:bodyPr/>
          <a:lstStyle/>
          <a:p>
            <a:pPr>
              <a:lnSpc>
                <a:spcPct val="80000"/>
              </a:lnSpc>
            </a:pPr>
            <a:r>
              <a:rPr lang="en-GB" sz="800" b="1"/>
              <a:t>Advisory Panel on Strengthening the Practical/Art Subjects in Municipal Primary and Lower Secondary Schools</a:t>
            </a:r>
          </a:p>
          <a:p>
            <a:pPr>
              <a:lnSpc>
                <a:spcPct val="80000"/>
              </a:lnSpc>
            </a:pPr>
            <a:r>
              <a:rPr lang="en-GB" sz="800" b="1"/>
              <a:t>Forward</a:t>
            </a:r>
            <a:endParaRPr lang="en-GB" sz="800"/>
          </a:p>
          <a:p>
            <a:pPr>
              <a:lnSpc>
                <a:spcPct val="80000"/>
              </a:lnSpc>
            </a:pPr>
            <a:r>
              <a:rPr lang="en-GB" sz="800"/>
              <a:t>On behalf of the Danish Arts Council, Anne Bamford, professor at Wimbledon College of Arts, prepared a report, “The Ildsjæl (Fiery Soul) in the Classroom”, on the practical/art subjects in the Danish Folkeskole (municipal primary and lower secondary schools). The report included a number of recommendations, which were then discussed between the Danish Arts Council and the Ministry for Education, and it was agreed that focus should be placed on a special, inter-ministerial cooperative effort with the aim of strengthening the practical/art subjects in the Folkeskole.</a:t>
            </a:r>
          </a:p>
          <a:p>
            <a:pPr>
              <a:lnSpc>
                <a:spcPct val="80000"/>
              </a:lnSpc>
            </a:pPr>
            <a:r>
              <a:rPr lang="en-GB" sz="800"/>
              <a:t>The Department for Primary, Lower Secondary and General Adult Education therefore established an advisory panel that was to come up with recommendations/initiatives for how education in the practical/art subjects in the Folkeskole – home economics, textile design, wood/metalwork, music and art – could be strengthened.</a:t>
            </a:r>
          </a:p>
          <a:p>
            <a:pPr>
              <a:lnSpc>
                <a:spcPct val="80000"/>
              </a:lnSpc>
            </a:pPr>
            <a:r>
              <a:rPr lang="en-GB" sz="800"/>
              <a:t>The advisory panel’s task was to analyse and evaluate the content of these subjects and their interaction with each other, as well as their relevance to the Folkeskole of today, including their designations and scope. It was also the function of the advisory panel to evaluate the conditions of the practical/art subjects, including the extent to which they are taught by teachers who are specially trained to teach in these subjects, continuing education and training for the teachers, research and the academic level of the courses.</a:t>
            </a:r>
          </a:p>
          <a:p>
            <a:pPr>
              <a:lnSpc>
                <a:spcPct val="80000"/>
              </a:lnSpc>
            </a:pPr>
            <a:r>
              <a:rPr lang="en-GB" sz="800"/>
              <a:t>In the Government’s Strategy for Denmark in the Global Economy, “Progress, Innovation and Security”, from 2006, in the section on the Folkeskole it is emphasised that, as an extension of the new object clause, an assessment of all of the subjects’ aims will take place and that preliminary and end targets will be adjusted accordingly. Thus, the intention was that the advisory panel would be able to provide recommendations based on the members’ expertise that would be able to contribute to this work.</a:t>
            </a:r>
          </a:p>
          <a:p>
            <a:pPr>
              <a:lnSpc>
                <a:spcPct val="80000"/>
              </a:lnSpc>
            </a:pPr>
            <a:r>
              <a:rPr lang="en-GB" sz="800"/>
              <a:t>The advisory panel consisted of one member from each of the academic organisations for: home economics, textile design, wood/metalwork, music and art; five members appointed by the Minister for Culture; as well as one member appointed by the Minister for Education.</a:t>
            </a:r>
          </a:p>
          <a:p>
            <a:pPr>
              <a:lnSpc>
                <a:spcPct val="80000"/>
              </a:lnSpc>
            </a:pPr>
            <a:r>
              <a:rPr lang="en-GB" sz="800"/>
              <a:t>The Department for Primary, Lower Secondary and General Adult Education was responsible for the chairmanship and the secretariat function in collaboration with the Ministry of Culture.</a:t>
            </a:r>
          </a:p>
          <a:p>
            <a:pPr>
              <a:lnSpc>
                <a:spcPct val="80000"/>
              </a:lnSpc>
            </a:pPr>
            <a:r>
              <a:rPr lang="en-GB" sz="800"/>
              <a:t>Seven meetings were held. Professor Anne Bamford participated in the first and the last of these meetings.</a:t>
            </a:r>
            <a:endParaRPr lang="en-GB" sz="800" b="1"/>
          </a:p>
          <a:p>
            <a:pPr>
              <a:lnSpc>
                <a:spcPct val="80000"/>
              </a:lnSpc>
            </a:pPr>
            <a:r>
              <a:rPr lang="en-GB" sz="800" b="1"/>
              <a:t>The Advisory Panel members:</a:t>
            </a:r>
            <a:endParaRPr lang="en-GB" sz="800"/>
          </a:p>
          <a:p>
            <a:pPr>
              <a:lnSpc>
                <a:spcPct val="80000"/>
              </a:lnSpc>
            </a:pPr>
            <a:r>
              <a:rPr lang="en-GB" sz="800"/>
              <a:t>Ulla Hedegaard, President of the Association of Teachers of Home Economics</a:t>
            </a:r>
          </a:p>
          <a:p>
            <a:pPr>
              <a:lnSpc>
                <a:spcPct val="80000"/>
              </a:lnSpc>
            </a:pPr>
            <a:r>
              <a:rPr lang="en-GB" sz="800"/>
              <a:t>Karen Sandager, President of the Danish Association of Teachers of Textile Design</a:t>
            </a:r>
          </a:p>
          <a:p>
            <a:pPr>
              <a:lnSpc>
                <a:spcPct val="80000"/>
              </a:lnSpc>
            </a:pPr>
            <a:r>
              <a:rPr lang="en-GB" sz="800"/>
              <a:t>Leif Rosenbech, President of the Danish Association of Teachers of Wood and Metalwork</a:t>
            </a:r>
          </a:p>
          <a:p>
            <a:pPr>
              <a:lnSpc>
                <a:spcPct val="80000"/>
              </a:lnSpc>
            </a:pPr>
            <a:r>
              <a:rPr lang="en-GB" sz="800"/>
              <a:t>Bente Søndergaard, President of the Association of Teachers of Music in the Folkeskole</a:t>
            </a:r>
          </a:p>
          <a:p>
            <a:pPr>
              <a:lnSpc>
                <a:spcPct val="80000"/>
              </a:lnSpc>
            </a:pPr>
            <a:r>
              <a:rPr lang="en-GB" sz="800"/>
              <a:t>Alice Carlslund, President of the Danish Association Teachers of Art</a:t>
            </a:r>
          </a:p>
          <a:p>
            <a:pPr>
              <a:lnSpc>
                <a:spcPct val="80000"/>
              </a:lnSpc>
            </a:pPr>
            <a:r>
              <a:rPr lang="en-GB" sz="800"/>
              <a:t>Michael Bojesen, Choral Director of the Danish National Broadcasters’ Girls’ Choir</a:t>
            </a:r>
          </a:p>
          <a:p>
            <a:pPr>
              <a:lnSpc>
                <a:spcPct val="80000"/>
              </a:lnSpc>
            </a:pPr>
            <a:r>
              <a:rPr lang="en-GB" sz="800"/>
              <a:t>Frans Jacobi, Sculptor and member of the Danish National Arts Council</a:t>
            </a:r>
          </a:p>
          <a:p>
            <a:pPr>
              <a:lnSpc>
                <a:spcPct val="80000"/>
              </a:lnSpc>
            </a:pPr>
            <a:r>
              <a:rPr lang="en-GB" sz="800"/>
              <a:t>Lars Brinck, Associate Professor at the Danish Rhythmic Music Conservatory and the Music Educators’ Skill Centre</a:t>
            </a:r>
          </a:p>
          <a:p>
            <a:pPr>
              <a:lnSpc>
                <a:spcPct val="80000"/>
              </a:lnSpc>
            </a:pPr>
            <a:r>
              <a:rPr lang="en-GB" sz="800"/>
              <a:t>Karen Harsbo, Head of the Royal Danish Academy of Fine Arts, Schools of Visual Art’s Laboratory for Ceramics</a:t>
            </a:r>
          </a:p>
          <a:p>
            <a:pPr>
              <a:lnSpc>
                <a:spcPct val="80000"/>
              </a:lnSpc>
            </a:pPr>
            <a:r>
              <a:rPr lang="en-GB" sz="800"/>
              <a:t>Søren Bøjer Nielsen, Music Director of the Copenhagen Philharmonic Orchestra, Chairman of the Danish National Arts Council’s Committee on the Practical/Art Subjects</a:t>
            </a:r>
          </a:p>
          <a:p>
            <a:pPr>
              <a:lnSpc>
                <a:spcPct val="80000"/>
              </a:lnSpc>
            </a:pPr>
            <a:r>
              <a:rPr lang="en-GB" sz="800"/>
              <a:t>Jan Helmer-Petersen, Senior Consultant for the Network for Children and Culture</a:t>
            </a:r>
            <a:endParaRPr lang="en-GB" sz="800" b="1"/>
          </a:p>
          <a:p>
            <a:pPr>
              <a:lnSpc>
                <a:spcPct val="80000"/>
              </a:lnSpc>
            </a:pPr>
            <a:r>
              <a:rPr lang="en-GB" sz="800" b="1"/>
              <a:t>The advisory panel’s introduction</a:t>
            </a:r>
            <a:endParaRPr lang="en-GB" sz="800"/>
          </a:p>
          <a:p>
            <a:pPr>
              <a:lnSpc>
                <a:spcPct val="80000"/>
              </a:lnSpc>
            </a:pPr>
            <a:r>
              <a:rPr lang="en-GB" sz="800"/>
              <a:t>The advisory panel supports the Minister for Education and the Minister for Culture’s desire to strengthen the practical/art subjects in the Folkeskole.</a:t>
            </a:r>
          </a:p>
          <a:p>
            <a:pPr>
              <a:lnSpc>
                <a:spcPct val="80000"/>
              </a:lnSpc>
            </a:pPr>
            <a:r>
              <a:rPr lang="en-GB" sz="800"/>
              <a:t>The “practical/art subjects” is a shared designation for a number of widely diverse subjects. The subject’s present breadth in the Folkeskole’s curriculum is the result of an historical development. Common to all of the subjects is the fact that they provide the necessary foundation for the development and formation of a well-rounded personality, where the individual student is given an opportunity to develop their potential to its fullest.</a:t>
            </a:r>
          </a:p>
          <a:p>
            <a:pPr>
              <a:lnSpc>
                <a:spcPct val="80000"/>
              </a:lnSpc>
            </a:pPr>
            <a:r>
              <a:rPr lang="en-GB" sz="800"/>
              <a:t>Experience with and recognition of your self in the world around you occurs in a variety of ways and involves all of the senses. The forms of expression of the various senses are represented by the artistic, cultural and handicraft based subjects. These subjects therefore play an important role in a school system that is dedicated to a humanistic and democratic tradition.</a:t>
            </a:r>
          </a:p>
          <a:p>
            <a:pPr>
              <a:lnSpc>
                <a:spcPct val="80000"/>
              </a:lnSpc>
            </a:pPr>
            <a:r>
              <a:rPr lang="en-GB" sz="800"/>
              <a:t>These subjects allow for a special opportunity to engage in creative activities of an artistic, aesthetic nature; to explore in depth and with enthusiasm issues that lie ”deep beneath the skin” of children and young people because reflective thinking and emotional engagement are interactively involved.</a:t>
            </a:r>
          </a:p>
          <a:p>
            <a:pPr>
              <a:lnSpc>
                <a:spcPct val="80000"/>
              </a:lnSpc>
            </a:pPr>
            <a:r>
              <a:rPr lang="en-GB" sz="800"/>
              <a:t>The advisory panel finds it important that the artistic subjects be given an importance in and of themselves. The creative dimension in the Folkeskole needs to be strengthened because it increases the collective foundation of knowledge and because it makes the life of the individual richer and more multi-faceted.</a:t>
            </a:r>
          </a:p>
          <a:p>
            <a:pPr>
              <a:lnSpc>
                <a:spcPct val="80000"/>
              </a:lnSpc>
            </a:pPr>
            <a:r>
              <a:rPr lang="en-GB" sz="800"/>
              <a:t>The practical/art subjects have though also an importance that reaches beyond this.</a:t>
            </a:r>
          </a:p>
          <a:p>
            <a:pPr>
              <a:lnSpc>
                <a:spcPct val="80000"/>
              </a:lnSpc>
            </a:pPr>
            <a:r>
              <a:rPr lang="en-GB" sz="800"/>
              <a:t>An education in the schools that emphasises academic achievement in the humanities, mathematics, science and the practical/art subjects is a necessity if Denmark is to be among the most innovative countries in the world.</a:t>
            </a:r>
          </a:p>
          <a:p>
            <a:pPr>
              <a:lnSpc>
                <a:spcPct val="80000"/>
              </a:lnSpc>
            </a:pPr>
            <a:r>
              <a:rPr lang="en-GB" sz="800"/>
              <a:t>Teachers in the schools need to be aware of the methods and forms of teamwork that encourage imagination and innovative cooperation. In the long run, pedagogical methods and techniques that can stimulate and develop the students’ creative competencies will assist in creating a strong culture of independence and solidarity in Danish society. Thus, education in these subjects places special demands on the teacher in order to be able to command the artistic approaches and handicraft based skills that are required in this field of work.</a:t>
            </a:r>
          </a:p>
          <a:p>
            <a:pPr>
              <a:lnSpc>
                <a:spcPct val="80000"/>
              </a:lnSpc>
            </a:pPr>
            <a:r>
              <a:rPr lang="en-GB" sz="800"/>
              <a:t>Through an education in the practical/art subjects, students learn to make use of working methods and techniques of a practical, musical, creative and artistic nature. Strengthening the practical/art subjects so that the students attain greater knowledge and acquire better skills will increase their understanding of the connection between theoretical knowledge and practical possibilities. This understanding and competence will prepare the students to possess initiative and see new and perhaps different possibilities when problems need to be solved – not just in assignments in connection with school subjects or cross-curricular projects, but also in their future activities at work and in their free time.</a:t>
            </a:r>
          </a:p>
          <a:p>
            <a:pPr>
              <a:lnSpc>
                <a:spcPct val="80000"/>
              </a:lnSpc>
            </a:pPr>
            <a:r>
              <a:rPr lang="en-GB" sz="800"/>
              <a:t>The advisory panel has been free to propose suggestions without having to take into consideration the specific economic priorities that will be necessary in the implementation phase.</a:t>
            </a:r>
          </a:p>
          <a:p>
            <a:pPr>
              <a:lnSpc>
                <a:spcPct val="80000"/>
              </a:lnSpc>
            </a:pPr>
            <a:r>
              <a:rPr lang="en-GB" sz="800"/>
              <a:t>Dance, drama and film and media studies were not included in the advisory panel’s scope of discussion. These subjects also play a primary roll in the students’ well-rounded development and should therefore be taken into account in and across schools’ curricula.</a:t>
            </a:r>
            <a:endParaRPr lang="en-GB" sz="800" b="1"/>
          </a:p>
          <a:p>
            <a:pPr>
              <a:lnSpc>
                <a:spcPct val="80000"/>
              </a:lnSpc>
            </a:pPr>
            <a:r>
              <a:rPr lang="en-GB" sz="800" b="1"/>
              <a:t>The advisory panel’s recommendations</a:t>
            </a:r>
            <a:endParaRPr lang="en-GB" sz="800"/>
          </a:p>
          <a:p>
            <a:pPr>
              <a:lnSpc>
                <a:spcPct val="80000"/>
              </a:lnSpc>
            </a:pPr>
            <a:r>
              <a:rPr lang="en-GB" sz="800"/>
              <a:t>Below are listed the panel’s recommendations, which involve the subjects’ designations and scope, but also include evaluations and exams, teacher qualifications, cooperation between cultural institutions and schools, as well as research and knowledge sharing.</a:t>
            </a:r>
            <a:endParaRPr lang="en-GB" sz="800" b="1"/>
          </a:p>
          <a:p>
            <a:pPr>
              <a:lnSpc>
                <a:spcPct val="80000"/>
              </a:lnSpc>
            </a:pPr>
            <a:r>
              <a:rPr lang="en-GB" sz="800" b="1"/>
              <a:t>1. The subjects’ designations and scope</a:t>
            </a:r>
          </a:p>
          <a:p>
            <a:pPr>
              <a:lnSpc>
                <a:spcPct val="80000"/>
              </a:lnSpc>
            </a:pPr>
            <a:r>
              <a:rPr lang="en-GB" sz="800" b="1"/>
              <a:t>Common for all the courses in the practical/art subjects is that not just that the number of teaching hours needs to be increased but also that the content, placement and progression of these subjects within the programme of education as a whole needs to be strengthened</a:t>
            </a:r>
            <a:endParaRPr lang="en-GB" sz="800"/>
          </a:p>
          <a:p>
            <a:pPr>
              <a:lnSpc>
                <a:spcPct val="80000"/>
              </a:lnSpc>
            </a:pPr>
            <a:r>
              <a:rPr lang="en-GB" sz="800"/>
              <a:t>The courses for all the specified form levels need to be made compulsory and take place regularly throughout the entire school year, and a minimum number of yearly lessons should be specified for each individual subject. The advisory panel finds it problematic that there is a tendency for the teaching in certain practical/art subjects at some form levels to be organised only into short, concentrated periods, with a relatively large number of hours allocated. Intensive projects can supplement and provide perspective to the regular programme of teaching, but they cannot replace the benefit that the students gain from regularly recurring training and skill development within the subjects’ individual disciplines. </a:t>
            </a:r>
          </a:p>
          <a:p>
            <a:pPr>
              <a:lnSpc>
                <a:spcPct val="80000"/>
              </a:lnSpc>
            </a:pPr>
            <a:r>
              <a:rPr lang="en-GB" sz="800" b="1"/>
              <a:t>A regular programme of education in music throughout the school year be made compulsory for the 1st through the 9th form levels</a:t>
            </a:r>
            <a:endParaRPr lang="en-GB" sz="800"/>
          </a:p>
          <a:p>
            <a:pPr>
              <a:lnSpc>
                <a:spcPct val="80000"/>
              </a:lnSpc>
            </a:pPr>
            <a:r>
              <a:rPr lang="en-GB" sz="800"/>
              <a:t>Song and music are a fundamental form of human expression. In the subject of music, the knowledge needs to be made systematic and the skills need to be practiced, and the students should experiment and gain experience from the sonorous world around them. Besides the purely academic content, music provides a tool for developing an individual’s identity and need to express themselves, which aids in strengthening children and young people’s sense of community and self-image. Significant experiences, familiarity with and knowledge about music can only be achieved through music itself. Working with music requires a special level of necessary prerequisites, whether it involves practical music exercises or working with music in the form of actively listening to music.</a:t>
            </a:r>
          </a:p>
          <a:p>
            <a:pPr>
              <a:lnSpc>
                <a:spcPct val="80000"/>
              </a:lnSpc>
            </a:pPr>
            <a:r>
              <a:rPr lang="en-GB" sz="800"/>
              <a:t>Music is such a significant factor in our society and in children and young people’s personal, social and cultural development that regular education in the subject ought to be extended to include the entire compulsory programme of education. In one form or another, music plays an important role for all young people. This, in itself, could provide such potential that the schools ought to make it a part of the entire school programme.</a:t>
            </a:r>
          </a:p>
          <a:p>
            <a:pPr>
              <a:lnSpc>
                <a:spcPct val="80000"/>
              </a:lnSpc>
            </a:pPr>
            <a:r>
              <a:rPr lang="en-GB" sz="800" b="1"/>
              <a:t>Community singing receives a central role in the schools’ daily routine</a:t>
            </a:r>
            <a:endParaRPr lang="en-GB" sz="800"/>
          </a:p>
          <a:p>
            <a:pPr>
              <a:lnSpc>
                <a:spcPct val="80000"/>
              </a:lnSpc>
            </a:pPr>
            <a:r>
              <a:rPr lang="en-GB" sz="800"/>
              <a:t>Singing together strengthens immensely a sense of community across form levels, culture and age differences. As a way of being together, community singing provides a unique opportunity for the schools’ students to both hear and feel what it means to be part of a shared community with a common culture, where the lyrics and melody of the song provide a shared context.</a:t>
            </a:r>
          </a:p>
          <a:p>
            <a:pPr>
              <a:lnSpc>
                <a:spcPct val="80000"/>
              </a:lnSpc>
            </a:pPr>
            <a:r>
              <a:rPr lang="en-GB" sz="800" b="1"/>
              <a:t>A regular programme of education in the visual arts throughout the school year be made compulsory from the 1st through the 9th form levels</a:t>
            </a:r>
            <a:endParaRPr lang="en-GB" sz="800"/>
          </a:p>
          <a:p>
            <a:pPr>
              <a:lnSpc>
                <a:spcPct val="80000"/>
              </a:lnSpc>
            </a:pPr>
            <a:r>
              <a:rPr lang="en-GB" sz="800"/>
              <a:t>It is especially problematic in the context of the school system that art is primarily defined as a subject for younger children. The themes that the visual arts have explored throughout time are universal and not just the domain of students aged from 7 to 11. By concluding education in art after the 5th form level, the students’ development in drawing is stunted, and the majority of them leave the Folkeskole with a lack of skills in the visual arts. Just at the point when the students are beginning to face the challenges to identity involved with puberty, and when their worldview is changing, they are given no guidance in how to “see”, understand, describe and express the world around them in visual terms.</a:t>
            </a:r>
          </a:p>
          <a:p>
            <a:pPr>
              <a:lnSpc>
                <a:spcPct val="80000"/>
              </a:lnSpc>
            </a:pPr>
            <a:r>
              <a:rPr lang="en-GB" sz="800"/>
              <a:t>Working to create visual images with topics and themes can give a new understanding of your self and of the world around you. Especially among the schools’ older students, the visual image, including the digital media, has a power to fascinate that makes it necessary for the visual arts subjects also to work with the means used in such visual narratives as TV, computer games and the internet.</a:t>
            </a:r>
          </a:p>
          <a:p>
            <a:pPr>
              <a:lnSpc>
                <a:spcPct val="80000"/>
              </a:lnSpc>
            </a:pPr>
            <a:r>
              <a:rPr lang="en-GB" sz="800" b="1"/>
              <a:t>The visual arts supplements and replaces parts of the visual content from the subject of Danish in advanced level programmes</a:t>
            </a:r>
            <a:endParaRPr lang="en-GB" sz="800"/>
          </a:p>
          <a:p>
            <a:pPr>
              <a:lnSpc>
                <a:spcPct val="80000"/>
              </a:lnSpc>
            </a:pPr>
            <a:r>
              <a:rPr lang="en-GB" sz="800"/>
              <a:t>By working with the visual arts, multimedia production and other visual communication fields, the subject of visual arts supplements and replaces the parts of Danish teaching concerned with the visual image. This means that the students are given the opportunity to have direct experience with visual images through both theoretical and practical image production work. </a:t>
            </a:r>
          </a:p>
          <a:p>
            <a:pPr>
              <a:lnSpc>
                <a:spcPct val="80000"/>
              </a:lnSpc>
            </a:pPr>
            <a:r>
              <a:rPr lang="en-GB" sz="800"/>
              <a:t>It is important for the students to get experience with as many visual forms as possible, seeing as we live in a culture of manifold visual images, where they must, on a daily basis, decode more and more information from images on a plane, in three dimensions as well as digital images. The visual arts will be able to increase the students’ possibilities for acquiring forms of expression and presentation that they will be able to use in, among other things, the formulation and presentation of the project assignment in the 9th form level. Additionally, the students will come to acquire the fundamental visual competencies that they can make use of in their future lives as citizens in society.</a:t>
            </a:r>
          </a:p>
          <a:p>
            <a:pPr>
              <a:lnSpc>
                <a:spcPct val="80000"/>
              </a:lnSpc>
            </a:pPr>
            <a:r>
              <a:rPr lang="en-GB" sz="800" b="1"/>
              <a:t>The artistic dimension is to be highly prioritised in music and the visual arts</a:t>
            </a:r>
            <a:endParaRPr lang="en-GB" sz="800"/>
          </a:p>
          <a:p>
            <a:pPr>
              <a:lnSpc>
                <a:spcPct val="80000"/>
              </a:lnSpc>
            </a:pPr>
            <a:r>
              <a:rPr lang="en-GB" sz="800"/>
              <a:t>Music and the visual arts are art-based subjects. It is not least the artistic dimension that distinguishes these subjects from the other subjects in the Folkeskole and which accounts for their special justification in the schools’ curricula. With artistically competent teachers as roll models, the students have the opportunity to experience what artistic ability means and what opportunities arise from acquiring and mastering specific artistic skills and forms of expression.</a:t>
            </a:r>
          </a:p>
          <a:p>
            <a:pPr>
              <a:lnSpc>
                <a:spcPct val="80000"/>
              </a:lnSpc>
            </a:pPr>
            <a:r>
              <a:rPr lang="en-GB" sz="800" b="1"/>
              <a:t>As a replacement for the subjects wood/metalwork and textile design, a new subject called handicraft and design is to be established in the Folkeskole. A regular programme of education in the subject throughout the school year be made compulsory from the 4th through the 9th form levels</a:t>
            </a:r>
            <a:endParaRPr lang="en-GB" sz="800"/>
          </a:p>
          <a:p>
            <a:pPr>
              <a:lnSpc>
                <a:spcPct val="80000"/>
              </a:lnSpc>
            </a:pPr>
            <a:r>
              <a:rPr lang="en-GB" sz="800"/>
              <a:t>Danish handicraft and design are known throughout the world, and a new subject in school would be able to promote both the students and their parents’ understanding of the importance of focusing on this aspect. A consolidation of these subjects would provide the students with a broader spectrum of materials and working methods. It would strengthen their opportunity for working with a variety of different forms of design processes. Both wood/metalwork and textile design are founded on the theory and practice of handicraft and design, which naturally leads to the thought of combining aesthetic expression and practical function in the finished product. Both subjects are involved with working with materials and solving problems. Similarly, they both involve complimentary cultural historical and socially related fields of study. These issues are to be retained as a dimension in the subject of handicraft and design.</a:t>
            </a:r>
          </a:p>
          <a:p>
            <a:pPr>
              <a:lnSpc>
                <a:spcPct val="80000"/>
              </a:lnSpc>
            </a:pPr>
            <a:r>
              <a:rPr lang="en-GB" sz="800"/>
              <a:t>In the subject handicraft and design, the students will learn craftwork skills in combination with experimental working processes with the intention of developing problem solving competencies. Handicraft and design would be able to increase the opportunities for the student to acquire the forms of expression and performance that they will be able to use in relation to, among other things, the project assignment in the 9th form level.</a:t>
            </a:r>
          </a:p>
          <a:p>
            <a:pPr>
              <a:lnSpc>
                <a:spcPct val="80000"/>
              </a:lnSpc>
            </a:pPr>
            <a:r>
              <a:rPr lang="en-GB" sz="800" b="1"/>
              <a:t>Combining wood/metalwork and textile design should be a process that takes place over a period of time so that there is an opportunity for the new subject to develop a clearly defined and forward-thinking identity</a:t>
            </a:r>
            <a:endParaRPr lang="en-GB" sz="800"/>
          </a:p>
          <a:p>
            <a:pPr>
              <a:lnSpc>
                <a:spcPct val="80000"/>
              </a:lnSpc>
            </a:pPr>
            <a:r>
              <a:rPr lang="en-GB" sz="800"/>
              <a:t>It is necessary that the new subject be developed over a period of time in order to allow for the opportunity to provide additional training for the teachers, launch development initiatives – possibly in the form of cooperation between the Folkeskole and teacher training – as well as training teachers to be specialised in the new main subject, material design.</a:t>
            </a:r>
          </a:p>
          <a:p>
            <a:pPr>
              <a:lnSpc>
                <a:spcPct val="80000"/>
              </a:lnSpc>
            </a:pPr>
            <a:r>
              <a:rPr lang="en-GB" sz="800" b="1"/>
              <a:t>A regular programme of education in home economics throughout the school year be made compulsory from the 4th through the 7th form levels. </a:t>
            </a:r>
            <a:endParaRPr lang="en-GB" sz="800"/>
          </a:p>
          <a:p>
            <a:pPr>
              <a:lnSpc>
                <a:spcPct val="80000"/>
              </a:lnSpc>
            </a:pPr>
            <a:r>
              <a:rPr lang="en-GB" sz="800"/>
              <a:t>By virtue of its mission and its central areas of knowledge and skills, home economics has the specific qualities necessary for contributing to teaching in the health-related topics so that the students receive the best foundation for a good and healthy life.</a:t>
            </a:r>
          </a:p>
          <a:p>
            <a:pPr>
              <a:lnSpc>
                <a:spcPct val="80000"/>
              </a:lnSpc>
            </a:pPr>
            <a:r>
              <a:rPr lang="en-GB" sz="800" b="1"/>
              <a:t>In order to strengthen the teaching in the health-related topics, a cross-cutting cooperative effort between the subjects of home economics and physical education that extends beyond the compulsory education in home economics is recommended</a:t>
            </a:r>
            <a:endParaRPr lang="en-GB" sz="800"/>
          </a:p>
          <a:p>
            <a:pPr>
              <a:lnSpc>
                <a:spcPct val="80000"/>
              </a:lnSpc>
            </a:pPr>
            <a:r>
              <a:rPr lang="en-GB" sz="800"/>
              <a:t>Home economics and physical education are both subjects that place focus on the body, health and quality of life. Cooperation between these subjects would strengthen the students’ understanding of the connection between nutrition, exercise and physical activity.</a:t>
            </a:r>
            <a:endParaRPr lang="en-GB" sz="800" b="1"/>
          </a:p>
          <a:p>
            <a:pPr>
              <a:lnSpc>
                <a:spcPct val="80000"/>
              </a:lnSpc>
            </a:pPr>
            <a:r>
              <a:rPr lang="en-GB" sz="800" b="1"/>
              <a:t>2. Evaluations and exams</a:t>
            </a:r>
            <a:endParaRPr lang="en-GB" sz="800"/>
          </a:p>
          <a:p>
            <a:pPr>
              <a:lnSpc>
                <a:spcPct val="80000"/>
              </a:lnSpc>
            </a:pPr>
            <a:r>
              <a:rPr lang="en-GB" sz="800" b="1"/>
              <a:t>The evaluation process continues to need strengthening, and the educational results need to be made apparent throughout the entire programme of education</a:t>
            </a:r>
            <a:endParaRPr lang="en-GB" sz="800"/>
          </a:p>
          <a:p>
            <a:pPr>
              <a:lnSpc>
                <a:spcPct val="80000"/>
              </a:lnSpc>
            </a:pPr>
            <a:r>
              <a:rPr lang="en-GB" sz="800"/>
              <a:t>Evaluations could take the form of comments on the students’ exhibitions, concerts or fashion shows. The work on the exhibitions and concerts ought to place special focus on strengthening the artistic contents of the subjects and help to motivate the students.</a:t>
            </a:r>
          </a:p>
          <a:p>
            <a:pPr>
              <a:lnSpc>
                <a:spcPct val="80000"/>
              </a:lnSpc>
            </a:pPr>
            <a:r>
              <a:rPr lang="en-GB" sz="800" b="1"/>
              <a:t>Music, visual arts, handicrafts and design together with home economics are to have the status of exam subjects</a:t>
            </a:r>
            <a:endParaRPr lang="en-GB" sz="800"/>
          </a:p>
          <a:p>
            <a:pPr>
              <a:lnSpc>
                <a:spcPct val="80000"/>
              </a:lnSpc>
            </a:pPr>
            <a:r>
              <a:rPr lang="en-GB" sz="800"/>
              <a:t>Leaving exams would provide an increased focus on and importance to the contents of the subjects as well as strengthening their place within the programme of education. The Danish Evaluation Institute’s (EVA) report from November 2002 provides documentation for the great importance attached to the status of a subject if it includes the possibility of a leaving an exam. Moreover, it also affects the discipline and motivation of both students and teachers in terms of the day-to-day teaching.</a:t>
            </a:r>
          </a:p>
          <a:p>
            <a:pPr>
              <a:lnSpc>
                <a:spcPct val="80000"/>
              </a:lnSpc>
            </a:pPr>
            <a:r>
              <a:rPr lang="en-GB" sz="800"/>
              <a:t>The students should have the same opportunity to document their knowledge and skills in these subjects as they do in the other compulsory subjects in the Folkeskole. This would mean that more schools than at present would allow teachers that are specially trained in teaching these subjects, or people with equivalent qualifications, to teach music, visual arts and handicrafts and design. </a:t>
            </a:r>
            <a:endParaRPr lang="en-GB" sz="800" b="1"/>
          </a:p>
          <a:p>
            <a:pPr>
              <a:lnSpc>
                <a:spcPct val="80000"/>
              </a:lnSpc>
            </a:pPr>
            <a:r>
              <a:rPr lang="en-GB" sz="800" b="1"/>
              <a:t>3. Teacher Qualifications</a:t>
            </a:r>
            <a:endParaRPr lang="en-GB" sz="800"/>
          </a:p>
          <a:p>
            <a:pPr>
              <a:lnSpc>
                <a:spcPct val="80000"/>
              </a:lnSpc>
            </a:pPr>
            <a:r>
              <a:rPr lang="en-GB" sz="800" b="1"/>
              <a:t>Cooperation between teachers’ colleges and the artistic education programmes needs to be increased</a:t>
            </a:r>
            <a:endParaRPr lang="en-GB" sz="800"/>
          </a:p>
          <a:p>
            <a:pPr>
              <a:lnSpc>
                <a:spcPct val="80000"/>
              </a:lnSpc>
            </a:pPr>
            <a:r>
              <a:rPr lang="en-GB" sz="800"/>
              <a:t>Increased cooperation would strengthen the artistic dimension and the academic quality in teacher training and thereby also in the Folkeskole. In practice, this cooperation could for example concern teacher resources and facilities.</a:t>
            </a:r>
          </a:p>
          <a:p>
            <a:pPr>
              <a:lnSpc>
                <a:spcPct val="80000"/>
              </a:lnSpc>
            </a:pPr>
            <a:r>
              <a:rPr lang="en-GB" sz="800" b="1"/>
              <a:t>To a greater degree the schools need to make use of the opportunity to hire people with special qualifications in music and the visual arts, for example people who have graduated from academies of music or fine arts</a:t>
            </a:r>
            <a:endParaRPr lang="en-GB" sz="800"/>
          </a:p>
          <a:p>
            <a:pPr>
              <a:lnSpc>
                <a:spcPct val="80000"/>
              </a:lnSpc>
            </a:pPr>
            <a:r>
              <a:rPr lang="en-GB" sz="800"/>
              <a:t>The students in the Folkeskole need to be taught by teachers who have the necessary academic background. In the practical/art subjects it is better that the students are taught by people with specific qualifications than by teachers who have not specialised in these areas, or by teachers without the necessary academic background for teaching these subjects. The opportunity for hiring people with specific qualifications is already provided for in section 28, article 2 of the Folkeskole Act, but the impression of the panel is that this opportunity is very rarely taken advantage of. In practice, such employment could take place for example by schools taking greater advantage of the possibility for employing teachers in combination positions, for example in cooperation with music schools. </a:t>
            </a:r>
          </a:p>
          <a:p>
            <a:pPr>
              <a:lnSpc>
                <a:spcPct val="80000"/>
              </a:lnSpc>
            </a:pPr>
            <a:r>
              <a:rPr lang="en-GB" sz="800" b="1"/>
              <a:t>More funds are to be allocated by the schools for the continuing education and training of teachers in the practical/art subjects</a:t>
            </a:r>
            <a:endParaRPr lang="en-GB" sz="800"/>
          </a:p>
          <a:p>
            <a:pPr>
              <a:lnSpc>
                <a:spcPct val="80000"/>
              </a:lnSpc>
            </a:pPr>
            <a:r>
              <a:rPr lang="en-GB" sz="800"/>
              <a:t>It is the impression of the panel that schools allocate only a very limited amount of funds for the continuing education and training of teachers in the practical/art subjects. Strengthening these subjects requires that an appropriate amount of funds be allocated to the continuing education and training of teachers so that the teachers can keep abreast with the developments within their respective subjects.</a:t>
            </a:r>
          </a:p>
          <a:p>
            <a:pPr>
              <a:lnSpc>
                <a:spcPct val="80000"/>
              </a:lnSpc>
            </a:pPr>
            <a:r>
              <a:rPr lang="en-GB" sz="800" b="1"/>
              <a:t>Continuing education and training of Folkeskole teachers in coordination with the Ministry of Culture’s institutions</a:t>
            </a:r>
            <a:endParaRPr lang="en-GB" sz="800"/>
          </a:p>
          <a:p>
            <a:pPr>
              <a:lnSpc>
                <a:spcPct val="80000"/>
              </a:lnSpc>
            </a:pPr>
            <a:r>
              <a:rPr lang="en-GB" sz="800"/>
              <a:t>The Ministry of Culture’s Institutions – academies of art and music, etc. – can provide or contribute to the continuing education and training of teachers in the practical/art subjects in the Folkeskole.</a:t>
            </a:r>
          </a:p>
          <a:p>
            <a:pPr>
              <a:lnSpc>
                <a:spcPct val="80000"/>
              </a:lnSpc>
            </a:pPr>
            <a:r>
              <a:rPr lang="en-GB" sz="800" b="1"/>
              <a:t>Master’s degree programmes in which the theoretical and practical disciplines are given equal weight are to be established for all of the practical/art subjects</a:t>
            </a:r>
            <a:endParaRPr lang="en-GB" sz="800"/>
          </a:p>
          <a:p>
            <a:pPr>
              <a:lnSpc>
                <a:spcPct val="80000"/>
              </a:lnSpc>
            </a:pPr>
            <a:r>
              <a:rPr lang="en-GB" sz="800"/>
              <a:t>Master’s degree programmes would help to strengthen the academic level in the Folkeskole and make it more attractive for teachers to continue their education. There is an impression among the panel that the continuing education within these subjects is lacking a practical, methodological aspect. The opportunity for teachers to continue their education, which was previously offered by the Danish University of Education by way of yearlong courses and a Master of Education programme, has not been satisfactorily replaced by currently existing opportunities for continuing education and training.</a:t>
            </a:r>
          </a:p>
          <a:p>
            <a:pPr>
              <a:lnSpc>
                <a:spcPct val="80000"/>
              </a:lnSpc>
            </a:pPr>
            <a:r>
              <a:rPr lang="en-GB" sz="800" b="1"/>
              <a:t>It needs to be made clear that the meritlæreruddannelse (an accelerated primary and lower secondary teacher programme with an award of credit for prior learning) is available for people with Bachelor degrees in artistic subjects</a:t>
            </a:r>
            <a:endParaRPr lang="en-GB" sz="800"/>
          </a:p>
          <a:p>
            <a:pPr>
              <a:lnSpc>
                <a:spcPct val="80000"/>
              </a:lnSpc>
            </a:pPr>
            <a:r>
              <a:rPr lang="en-GB" sz="800"/>
              <a:t>By ensuring better awareness of the fact that people with Bachelor degrees in artistic disciplines have access to the meritlæreruddannelse, another opportunity for strengthening the Folkeskole’s academic environment will be created. </a:t>
            </a:r>
          </a:p>
          <a:p>
            <a:pPr>
              <a:lnSpc>
                <a:spcPct val="80000"/>
              </a:lnSpc>
            </a:pPr>
            <a:r>
              <a:rPr lang="en-GB" sz="800" b="1"/>
              <a:t>An admission examination should be implemented for those wishing to choose music as their main subject at teachers’ colleges</a:t>
            </a:r>
            <a:endParaRPr lang="en-GB" sz="800"/>
          </a:p>
          <a:p>
            <a:pPr>
              <a:lnSpc>
                <a:spcPct val="80000"/>
              </a:lnSpc>
            </a:pPr>
            <a:r>
              <a:rPr lang="en-GB" sz="800"/>
              <a:t>Besides the current requirement of a B-level from an upper secondary school, an admission examination where the student would need to demonstrate sufficient musical skills is to be implemented.</a:t>
            </a:r>
          </a:p>
          <a:p>
            <a:pPr>
              <a:lnSpc>
                <a:spcPct val="80000"/>
              </a:lnSpc>
            </a:pPr>
            <a:r>
              <a:rPr lang="en-GB" sz="800" b="1"/>
              <a:t>The current subject in design in the upper secondary schools needs to be modified so that it is adapted to include also handicraft based training competencies within a broad spectrum of materials and techniques</a:t>
            </a:r>
            <a:endParaRPr lang="en-GB" sz="800"/>
          </a:p>
          <a:p>
            <a:pPr>
              <a:lnSpc>
                <a:spcPct val="80000"/>
              </a:lnSpc>
            </a:pPr>
            <a:r>
              <a:rPr lang="en-GB" sz="800"/>
              <a:t>In order to be admitted to a main subject programme at a teachers’ college, it should be required that the applicant have competencies equalling a B-level from an upper secondary school. This would require that the upper secondary schools be able to meet the requirements in these subjects that it would be reasonable to demand from future graduates.</a:t>
            </a:r>
            <a:endParaRPr lang="en-GB" sz="800" b="1"/>
          </a:p>
          <a:p>
            <a:pPr>
              <a:lnSpc>
                <a:spcPct val="80000"/>
              </a:lnSpc>
            </a:pPr>
            <a:r>
              <a:rPr lang="en-GB" sz="800" b="1"/>
              <a:t>4. Cooperation between the institutions of culture and schools</a:t>
            </a:r>
            <a:endParaRPr lang="da-DK" sz="800" b="1"/>
          </a:p>
          <a:p>
            <a:pPr>
              <a:lnSpc>
                <a:spcPct val="80000"/>
              </a:lnSpc>
            </a:pPr>
            <a:r>
              <a:rPr lang="en-GB" sz="800" b="1"/>
              <a:t>Increased cooperation between schools and cinemas, theatres, dance performances and regional orchestras</a:t>
            </a:r>
            <a:endParaRPr lang="en-GB" sz="800"/>
          </a:p>
          <a:p>
            <a:pPr>
              <a:lnSpc>
                <a:spcPct val="80000"/>
              </a:lnSpc>
            </a:pPr>
            <a:r>
              <a:rPr lang="en-GB" sz="800"/>
              <a:t>The existing system of subsidies for music, theatre and dance are often based on offers for these institutions to visit the schools. Other systems, such as ”With the School in the Cinema” and similar offers from regional orchestras and theatres invite the schools inside these cultural institutions. This type of cooperation between schools and cultural institutions should be promoted and developed so that it can come to include schools throughout the whole country.</a:t>
            </a:r>
          </a:p>
          <a:p>
            <a:pPr>
              <a:lnSpc>
                <a:spcPct val="80000"/>
              </a:lnSpc>
            </a:pPr>
            <a:r>
              <a:rPr lang="en-GB" sz="800" b="1"/>
              <a:t>Increased cooperation between schools and museums, libraries and archives</a:t>
            </a:r>
            <a:endParaRPr lang="en-GB" sz="800"/>
          </a:p>
          <a:p>
            <a:pPr>
              <a:lnSpc>
                <a:spcPct val="80000"/>
              </a:lnSpc>
            </a:pPr>
            <a:r>
              <a:rPr lang="en-GB" sz="800"/>
              <a:t>Many schools already have a close working relation with local museums, and many museums have established special school centres to facilitate this type of cooperation. This kind of contact could also be expanded to include libraries and provincial historical archives so that an understanding of cultural heritage could be extended to areas other than museums.</a:t>
            </a:r>
          </a:p>
          <a:p>
            <a:pPr>
              <a:lnSpc>
                <a:spcPct val="80000"/>
              </a:lnSpc>
            </a:pPr>
            <a:r>
              <a:rPr lang="en-GB" sz="800" b="1"/>
              <a:t>Increased cooperation between schools and cultural schools, i.e. music schools, art schools, drama schools and media schools</a:t>
            </a:r>
            <a:endParaRPr lang="en-GB" sz="800"/>
          </a:p>
          <a:p>
            <a:pPr>
              <a:lnSpc>
                <a:spcPct val="80000"/>
              </a:lnSpc>
            </a:pPr>
            <a:r>
              <a:rPr lang="en-GB" sz="800"/>
              <a:t>There is already a place for a comprehensive cooperation between schools and music schools, which benefits both parties. This kind of cooperation could also be expanded to include other types of cultural schools and further developed to be able to take place as a part of regular school teaching but also as a free time activity.</a:t>
            </a:r>
          </a:p>
          <a:p>
            <a:pPr>
              <a:lnSpc>
                <a:spcPct val="80000"/>
              </a:lnSpc>
            </a:pPr>
            <a:r>
              <a:rPr lang="en-GB" sz="800" b="1"/>
              <a:t>Increased cooperation between schools, cultural associations and organisations</a:t>
            </a:r>
            <a:endParaRPr lang="en-GB" sz="800"/>
          </a:p>
          <a:p>
            <a:pPr>
              <a:lnSpc>
                <a:spcPct val="80000"/>
              </a:lnSpc>
            </a:pPr>
            <a:r>
              <a:rPr lang="en-GB" sz="800"/>
              <a:t>Many cultural associations and organisations would like to work together with schools, either at the schools or in centres in the local area. Physical education has lead the way in demonstrating how such cooperation can work, both in terms of facilities and instructors, and this would be able to be expanded to include other fields of culture and art.</a:t>
            </a:r>
          </a:p>
          <a:p>
            <a:pPr>
              <a:lnSpc>
                <a:spcPct val="80000"/>
              </a:lnSpc>
            </a:pPr>
            <a:r>
              <a:rPr lang="en-GB" sz="800" b="1"/>
              <a:t>More offers of artistic experiences similar to the present children’s theatre reimbursement scheme, school concerts, and cinema programmes</a:t>
            </a:r>
            <a:endParaRPr lang="en-GB" sz="800"/>
          </a:p>
          <a:p>
            <a:pPr>
              <a:lnSpc>
                <a:spcPct val="80000"/>
              </a:lnSpc>
            </a:pPr>
            <a:r>
              <a:rPr lang="en-GB" sz="800"/>
              <a:t>The existing arrangements with offers concerning theatre and dance performances, concerts and cinema visits respectively have shown that there is a great interest among schools to give students the opportunity to experience art on a professional level. These opportunities are unevenly distributed geographically, and therefore expanding the arrangements to cover more areas of the country should be considered.</a:t>
            </a:r>
          </a:p>
          <a:p>
            <a:pPr>
              <a:lnSpc>
                <a:spcPct val="80000"/>
              </a:lnSpc>
            </a:pPr>
            <a:r>
              <a:rPr lang="en-GB" sz="800" b="1"/>
              <a:t>Involving artists in school teaching</a:t>
            </a:r>
            <a:endParaRPr lang="en-GB" sz="800"/>
          </a:p>
          <a:p>
            <a:pPr>
              <a:lnSpc>
                <a:spcPct val="80000"/>
              </a:lnSpc>
            </a:pPr>
            <a:r>
              <a:rPr lang="en-GB" sz="800"/>
              <a:t>The present reimbursement schemes such as the Huskunstnerordning (resident artist scheme), where the students meet practicing professional artists, only include artists from the fields of music, theatre, the visual arts and literature. This scheme would be able to be expanded to include professionals from the fields of film, media, design, architecture and the circus entertainment.</a:t>
            </a:r>
          </a:p>
          <a:p>
            <a:pPr>
              <a:lnSpc>
                <a:spcPct val="80000"/>
              </a:lnSpc>
            </a:pPr>
            <a:r>
              <a:rPr lang="en-GB" sz="800" b="1"/>
              <a:t>More information for schools concerning the offers provided by cultural institutions</a:t>
            </a:r>
            <a:endParaRPr lang="en-GB" sz="800"/>
          </a:p>
          <a:p>
            <a:pPr>
              <a:lnSpc>
                <a:spcPct val="80000"/>
              </a:lnSpc>
            </a:pPr>
            <a:r>
              <a:rPr lang="en-GB" sz="800"/>
              <a:t>The amount of information concerning offers to schools from cultural institutions could be increased for example through the existing web portals, such as EMU (the Danish education portal), Børnekulturportalen (the children and culture portal), as well as others. The cooperation between the Ministry of Education and the Ministry of Culture (Network for Children and Culture) in order to raise the awareness of the existing offers and activities at the cultural institutions could also be strengthened.</a:t>
            </a:r>
          </a:p>
          <a:p>
            <a:pPr>
              <a:lnSpc>
                <a:spcPct val="80000"/>
              </a:lnSpc>
            </a:pPr>
            <a:r>
              <a:rPr lang="en-GB" sz="800" b="1"/>
              <a:t>The establishment of a Cultural Ambassador arrangement</a:t>
            </a:r>
            <a:endParaRPr lang="en-GB" sz="800"/>
          </a:p>
          <a:p>
            <a:pPr>
              <a:lnSpc>
                <a:spcPct val="80000"/>
              </a:lnSpc>
            </a:pPr>
            <a:r>
              <a:rPr lang="en-GB" sz="800"/>
              <a:t>Experience from a number of municipalities has shown that a contact teacher arrangement in the cultural field at the municipalities’ schools often leads to increased cooperation and more activities. Such an arrangement, which is known, from among other places such as Nordjylland (North Jutland), would be able to be established on a nation-wide basis with the existing educational institutions and the individual municipalities as coordinators.</a:t>
            </a:r>
          </a:p>
          <a:p>
            <a:pPr>
              <a:lnSpc>
                <a:spcPct val="80000"/>
              </a:lnSpc>
            </a:pPr>
            <a:r>
              <a:rPr lang="en-GB" sz="800" b="1"/>
              <a:t>Continuing education and training opportunities for artists, etc.</a:t>
            </a:r>
            <a:endParaRPr lang="en-GB" sz="800"/>
          </a:p>
          <a:p>
            <a:pPr>
              <a:lnSpc>
                <a:spcPct val="80000"/>
              </a:lnSpc>
            </a:pPr>
            <a:r>
              <a:rPr lang="en-GB" sz="800"/>
              <a:t>The Huskunstnerordning and similar schemes in the field of music have pointed to the need for offers of short-term courses for artists and art educators who are to work in schools or leisure-time institutions. The centres for higher education as well as the education institutions under the Ministry of Culture would be able to be involved in this effort.</a:t>
            </a:r>
            <a:endParaRPr lang="en-GB" sz="800" b="1"/>
          </a:p>
          <a:p>
            <a:pPr>
              <a:lnSpc>
                <a:spcPct val="80000"/>
              </a:lnSpc>
            </a:pPr>
            <a:r>
              <a:rPr lang="en-GB" sz="800" b="1"/>
              <a:t>5. Research and knowledge sharing</a:t>
            </a:r>
            <a:endParaRPr lang="da-DK" sz="800" b="1"/>
          </a:p>
          <a:p>
            <a:pPr>
              <a:lnSpc>
                <a:spcPct val="80000"/>
              </a:lnSpc>
            </a:pPr>
            <a:r>
              <a:rPr lang="en-GB" sz="800" b="1"/>
              <a:t>Increased research in the schools’ practical/art subjects</a:t>
            </a:r>
            <a:endParaRPr lang="en-GB" sz="800"/>
          </a:p>
          <a:p>
            <a:pPr>
              <a:lnSpc>
                <a:spcPct val="80000"/>
              </a:lnSpc>
            </a:pPr>
            <a:r>
              <a:rPr lang="en-GB" sz="800"/>
              <a:t>Throughout the years, research in the practical/art subjects in schools has been of a sporadic nature in terms of content as well as scope. Over a number of years, a special effort of research in this area would be able to strengthen education in the practical/art subjects. The Ministry of Culture’s art schools would be able to contribute with expertise in this area. Moreover, the visual-pedagogical research, which previously has taken place at the Danish University of Education, is to be resumed. This research had very close ties to the school’s education in the visual arts and was a positive driving force in the development of visual arts as a field of study.</a:t>
            </a:r>
          </a:p>
          <a:p>
            <a:pPr>
              <a:lnSpc>
                <a:spcPct val="80000"/>
              </a:lnSpc>
            </a:pPr>
            <a:r>
              <a:rPr lang="en-GB" sz="800" b="1"/>
              <a:t>The establishment of a centre of knowledge for the arts and cultural subjects</a:t>
            </a:r>
            <a:endParaRPr lang="en-GB" sz="800"/>
          </a:p>
          <a:p>
            <a:pPr>
              <a:lnSpc>
                <a:spcPct val="80000"/>
              </a:lnSpc>
            </a:pPr>
            <a:r>
              <a:rPr lang="en-GB" sz="800"/>
              <a:t>In line with a number of other centres of knowledge in dealing with schools, establishing a centre of knowledge for art and culture, communication, education and aesthetics could be considered. The centre would also be able to provide practical solutions to some of the tasks that are involved in the suggestions above.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FAA140A-D505-4CFA-A9DC-DE07D94AC740}" type="datetimeFigureOut">
              <a:rPr lang="en-GB" smtClean="0"/>
              <a:t>17/05/2011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1943298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AA140A-D505-4CFA-A9DC-DE07D94AC740}" type="datetimeFigureOut">
              <a:rPr lang="en-GB" smtClean="0"/>
              <a:t>17/05/2011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2364150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AA140A-D505-4CFA-A9DC-DE07D94AC740}" type="datetimeFigureOut">
              <a:rPr lang="en-GB" smtClean="0"/>
              <a:t>17/05/2011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1796567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AA140A-D505-4CFA-A9DC-DE07D94AC740}" type="datetimeFigureOut">
              <a:rPr lang="en-GB" smtClean="0"/>
              <a:t>17/05/2011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1491868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AA140A-D505-4CFA-A9DC-DE07D94AC740}" type="datetimeFigureOut">
              <a:rPr lang="en-GB" smtClean="0"/>
              <a:t>17/05/2011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2385711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FAA140A-D505-4CFA-A9DC-DE07D94AC740}" type="datetimeFigureOut">
              <a:rPr lang="en-GB" smtClean="0"/>
              <a:t>17/05/2011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1542068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FAA140A-D505-4CFA-A9DC-DE07D94AC740}" type="datetimeFigureOut">
              <a:rPr lang="en-GB" smtClean="0"/>
              <a:t>17/05/2011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261216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FAA140A-D505-4CFA-A9DC-DE07D94AC740}" type="datetimeFigureOut">
              <a:rPr lang="en-GB" smtClean="0"/>
              <a:t>17/05/2011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3545929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AA140A-D505-4CFA-A9DC-DE07D94AC740}" type="datetimeFigureOut">
              <a:rPr lang="en-GB" smtClean="0"/>
              <a:t>17/05/2011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2435066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AA140A-D505-4CFA-A9DC-DE07D94AC740}" type="datetimeFigureOut">
              <a:rPr lang="en-GB" smtClean="0"/>
              <a:t>17/05/2011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1681375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AA140A-D505-4CFA-A9DC-DE07D94AC740}" type="datetimeFigureOut">
              <a:rPr lang="en-GB" smtClean="0"/>
              <a:t>17/05/2011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767429-D226-410D-B5DA-6895DF491220}" type="slidenum">
              <a:rPr lang="en-GB" smtClean="0"/>
              <a:t>‹#›</a:t>
            </a:fld>
            <a:endParaRPr lang="en-GB"/>
          </a:p>
        </p:txBody>
      </p:sp>
    </p:spTree>
    <p:extLst>
      <p:ext uri="{BB962C8B-B14F-4D97-AF65-F5344CB8AC3E}">
        <p14:creationId xmlns:p14="http://schemas.microsoft.com/office/powerpoint/2010/main" val="356895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AA140A-D505-4CFA-A9DC-DE07D94AC740}" type="datetimeFigureOut">
              <a:rPr lang="en-GB" smtClean="0"/>
              <a:t>17/05/2011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767429-D226-410D-B5DA-6895DF491220}" type="slidenum">
              <a:rPr lang="en-GB" smtClean="0"/>
              <a:t>‹#›</a:t>
            </a:fld>
            <a:endParaRPr lang="en-GB"/>
          </a:p>
        </p:txBody>
      </p:sp>
    </p:spTree>
    <p:extLst>
      <p:ext uri="{BB962C8B-B14F-4D97-AF65-F5344CB8AC3E}">
        <p14:creationId xmlns:p14="http://schemas.microsoft.com/office/powerpoint/2010/main" val="284977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nsds.be/web/canon/admin/media/14585_41.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story behind (and after) the Wow Factor</a:t>
            </a:r>
            <a:endParaRPr lang="en-GB" b="1" dirty="0"/>
          </a:p>
        </p:txBody>
      </p:sp>
      <p:sp>
        <p:nvSpPr>
          <p:cNvPr id="3" name="Subtitle 2"/>
          <p:cNvSpPr>
            <a:spLocks noGrp="1"/>
          </p:cNvSpPr>
          <p:nvPr>
            <p:ph type="subTitle" idx="1"/>
          </p:nvPr>
        </p:nvSpPr>
        <p:spPr/>
        <p:txBody>
          <a:bodyPr/>
          <a:lstStyle/>
          <a:p>
            <a:r>
              <a:rPr lang="en-US" dirty="0" smtClean="0"/>
              <a:t>Professor </a:t>
            </a:r>
            <a:r>
              <a:rPr lang="en-US" dirty="0" err="1" smtClean="0"/>
              <a:t>Dr</a:t>
            </a:r>
            <a:r>
              <a:rPr lang="en-US" dirty="0" smtClean="0"/>
              <a:t> Anne Bamford</a:t>
            </a:r>
            <a:endParaRPr lang="en-GB" dirty="0"/>
          </a:p>
        </p:txBody>
      </p:sp>
    </p:spTree>
    <p:extLst>
      <p:ext uri="{BB962C8B-B14F-4D97-AF65-F5344CB8AC3E}">
        <p14:creationId xmlns:p14="http://schemas.microsoft.com/office/powerpoint/2010/main" val="2799441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p:txBody>
          <a:bodyPr/>
          <a:lstStyle/>
          <a:p>
            <a:r>
              <a:rPr lang="en-GB" sz="3200" b="1"/>
              <a:t>The Netherlands</a:t>
            </a:r>
            <a:br>
              <a:rPr lang="en-GB" sz="3200" b="1"/>
            </a:br>
            <a:r>
              <a:rPr lang="en-GB" sz="2400" b="1"/>
              <a:t>http://www.minocw.nl/english/culture/index.html</a:t>
            </a:r>
          </a:p>
        </p:txBody>
      </p:sp>
      <p:sp>
        <p:nvSpPr>
          <p:cNvPr id="399363" name="Rectangle 3"/>
          <p:cNvSpPr>
            <a:spLocks noGrp="1" noChangeArrowheads="1"/>
          </p:cNvSpPr>
          <p:nvPr>
            <p:ph type="body" idx="1"/>
          </p:nvPr>
        </p:nvSpPr>
        <p:spPr>
          <a:xfrm>
            <a:off x="3810000" y="1828800"/>
            <a:ext cx="5334000" cy="5943600"/>
          </a:xfrm>
        </p:spPr>
        <p:txBody>
          <a:bodyPr/>
          <a:lstStyle/>
          <a:p>
            <a:r>
              <a:rPr lang="en-GB" sz="2800" dirty="0">
                <a:solidFill>
                  <a:srgbClr val="1C1C1C"/>
                </a:solidFill>
                <a:latin typeface="Verdana" pitchFamily="34" charset="0"/>
              </a:rPr>
              <a:t>Long term partnerships</a:t>
            </a:r>
          </a:p>
          <a:p>
            <a:pPr>
              <a:buFontTx/>
              <a:buChar char="-"/>
            </a:pPr>
            <a:r>
              <a:rPr lang="en-GB" sz="2800" dirty="0">
                <a:solidFill>
                  <a:srgbClr val="1C1C1C"/>
                </a:solidFill>
                <a:latin typeface="Verdana" pitchFamily="34" charset="0"/>
              </a:rPr>
              <a:t>Joining the dots</a:t>
            </a:r>
          </a:p>
          <a:p>
            <a:pPr>
              <a:buFontTx/>
              <a:buChar char="-"/>
            </a:pPr>
            <a:r>
              <a:rPr lang="en-GB" sz="2800" dirty="0">
                <a:solidFill>
                  <a:srgbClr val="1C1C1C"/>
                </a:solidFill>
                <a:latin typeface="Verdana" pitchFamily="34" charset="0"/>
              </a:rPr>
              <a:t>Cultural agencies</a:t>
            </a:r>
          </a:p>
          <a:p>
            <a:pPr>
              <a:buFontTx/>
              <a:buChar char="-"/>
            </a:pPr>
            <a:r>
              <a:rPr lang="en-GB" sz="2800" dirty="0">
                <a:solidFill>
                  <a:srgbClr val="1C1C1C"/>
                </a:solidFill>
                <a:latin typeface="Verdana" pitchFamily="34" charset="0"/>
              </a:rPr>
              <a:t>Continuous learning lines</a:t>
            </a:r>
          </a:p>
          <a:p>
            <a:r>
              <a:rPr lang="en-GB" sz="2800" dirty="0">
                <a:solidFill>
                  <a:srgbClr val="1C1C1C"/>
                </a:solidFill>
                <a:latin typeface="Verdana" pitchFamily="34" charset="0"/>
              </a:rPr>
              <a:t>Teachers</a:t>
            </a:r>
          </a:p>
          <a:p>
            <a:r>
              <a:rPr lang="en-GB" sz="2800" dirty="0">
                <a:solidFill>
                  <a:srgbClr val="1C1C1C"/>
                </a:solidFill>
                <a:latin typeface="Verdana" pitchFamily="34" charset="0"/>
              </a:rPr>
              <a:t>Monitoring</a:t>
            </a:r>
          </a:p>
          <a:p>
            <a:r>
              <a:rPr lang="en-GB" sz="2800" dirty="0">
                <a:solidFill>
                  <a:srgbClr val="1C1C1C"/>
                </a:solidFill>
                <a:latin typeface="Verdana" pitchFamily="34" charset="0"/>
              </a:rPr>
              <a:t>Funding</a:t>
            </a:r>
          </a:p>
          <a:p>
            <a:pPr>
              <a:buFontTx/>
              <a:buNone/>
            </a:pPr>
            <a:endParaRPr lang="en-GB" sz="2800" dirty="0">
              <a:solidFill>
                <a:srgbClr val="1C1C1C"/>
              </a:solidFill>
              <a:latin typeface="Verdana" pitchFamily="34" charset="0"/>
            </a:endParaRPr>
          </a:p>
          <a:p>
            <a:pPr>
              <a:buFontTx/>
              <a:buNone/>
            </a:pPr>
            <a:endParaRPr lang="en-GB" sz="2400" dirty="0"/>
          </a:p>
          <a:p>
            <a:pPr>
              <a:buFontTx/>
              <a:buNone/>
            </a:pPr>
            <a:endParaRPr lang="en-GB" sz="2000" dirty="0"/>
          </a:p>
          <a:p>
            <a:pPr>
              <a:buFontTx/>
              <a:buNone/>
            </a:pPr>
            <a:endParaRPr lang="en-GB" sz="2400" dirty="0"/>
          </a:p>
        </p:txBody>
      </p:sp>
      <p:pic>
        <p:nvPicPr>
          <p:cNvPr id="399364" name="Picture 4" descr="Scholenproject bij de Kleine Aarde, 19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828800"/>
            <a:ext cx="3429000" cy="2571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6663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Hong Kong</a:t>
            </a:r>
            <a:endParaRPr lang="en-GB" dirty="0"/>
          </a:p>
        </p:txBody>
      </p:sp>
      <p:sp>
        <p:nvSpPr>
          <p:cNvPr id="3" name="Content Placeholder 2"/>
          <p:cNvSpPr>
            <a:spLocks noGrp="1"/>
          </p:cNvSpPr>
          <p:nvPr>
            <p:ph idx="1"/>
          </p:nvPr>
        </p:nvSpPr>
        <p:spPr>
          <a:xfrm>
            <a:off x="179512" y="1628800"/>
            <a:ext cx="5040560" cy="4525963"/>
          </a:xfrm>
        </p:spPr>
        <p:txBody>
          <a:bodyPr/>
          <a:lstStyle/>
          <a:p>
            <a:r>
              <a:rPr lang="en-US" dirty="0" smtClean="0"/>
              <a:t>Schools - partnerships</a:t>
            </a:r>
          </a:p>
          <a:p>
            <a:r>
              <a:rPr lang="en-US" dirty="0" smtClean="0"/>
              <a:t>Tertiary education – interdisciplinary</a:t>
            </a:r>
          </a:p>
          <a:p>
            <a:r>
              <a:rPr lang="en-US" dirty="0" smtClean="0"/>
              <a:t>Non-formal arts education</a:t>
            </a:r>
          </a:p>
          <a:p>
            <a:r>
              <a:rPr lang="en-US" dirty="0" smtClean="0"/>
              <a:t>Audience development</a:t>
            </a:r>
          </a:p>
          <a:p>
            <a:r>
              <a:rPr lang="en-US" dirty="0" smtClean="0"/>
              <a:t>Environment for the arts</a:t>
            </a:r>
          </a:p>
          <a:p>
            <a:r>
              <a:rPr lang="en-US" dirty="0" smtClean="0"/>
              <a:t>Policy, institutions, resources </a:t>
            </a:r>
            <a:endParaRPr lang="en-GB" dirty="0"/>
          </a:p>
        </p:txBody>
      </p:sp>
      <p:pic>
        <p:nvPicPr>
          <p:cNvPr id="4" name="Picture 3" descr="20101001_pic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1412776"/>
            <a:ext cx="3490913"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8373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Norway</a:t>
            </a:r>
            <a:r>
              <a:rPr lang="en-US" b="1" dirty="0" smtClean="0"/>
              <a:t> </a:t>
            </a:r>
            <a:r>
              <a:rPr lang="en-US" b="1" dirty="0" smtClean="0"/>
              <a:t>strengths include…</a:t>
            </a:r>
            <a:endParaRPr lang="en-GB" b="1" dirty="0"/>
          </a:p>
        </p:txBody>
      </p:sp>
      <p:sp>
        <p:nvSpPr>
          <p:cNvPr id="3" name="Content Placeholder 2"/>
          <p:cNvSpPr>
            <a:spLocks noGrp="1"/>
          </p:cNvSpPr>
          <p:nvPr>
            <p:ph idx="1"/>
          </p:nvPr>
        </p:nvSpPr>
        <p:spPr/>
        <p:txBody>
          <a:bodyPr>
            <a:normAutofit/>
          </a:bodyPr>
          <a:lstStyle/>
          <a:p>
            <a:r>
              <a:rPr lang="en-US" dirty="0" smtClean="0"/>
              <a:t>Cultural Rucksack</a:t>
            </a:r>
          </a:p>
          <a:p>
            <a:r>
              <a:rPr lang="en-US" dirty="0" smtClean="0"/>
              <a:t>Community resources</a:t>
            </a:r>
          </a:p>
          <a:p>
            <a:r>
              <a:rPr lang="en-US" dirty="0" smtClean="0"/>
              <a:t>Passion and commitment</a:t>
            </a:r>
          </a:p>
          <a:p>
            <a:r>
              <a:rPr lang="en-US" dirty="0" smtClean="0"/>
              <a:t>Intrinsic </a:t>
            </a:r>
            <a:r>
              <a:rPr lang="en-US" dirty="0" smtClean="0"/>
              <a:t>value</a:t>
            </a:r>
          </a:p>
          <a:p>
            <a:r>
              <a:rPr lang="en-US" dirty="0" smtClean="0"/>
              <a:t>Amateur arts</a:t>
            </a:r>
          </a:p>
          <a:p>
            <a:r>
              <a:rPr lang="en-US" dirty="0" smtClean="0"/>
              <a:t>Associations</a:t>
            </a:r>
          </a:p>
          <a:p>
            <a:r>
              <a:rPr lang="en-US" dirty="0" smtClean="0"/>
              <a:t>Facilities in the community</a:t>
            </a:r>
            <a:endParaRPr lang="en-GB" dirty="0"/>
          </a:p>
        </p:txBody>
      </p:sp>
      <p:pic>
        <p:nvPicPr>
          <p:cNvPr id="4" name="Picture 2" descr="C:\Users\User\Desktop\norway report images\Norway 073.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789970" y="1556792"/>
            <a:ext cx="2916325" cy="3888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2627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1400"/>
            <a:ext cx="8964488" cy="1143000"/>
          </a:xfrm>
        </p:spPr>
        <p:txBody>
          <a:bodyPr>
            <a:normAutofit/>
          </a:bodyPr>
          <a:lstStyle/>
          <a:p>
            <a:r>
              <a:rPr lang="en-US" sz="2800" b="1" dirty="0"/>
              <a:t>E</a:t>
            </a:r>
            <a:r>
              <a:rPr lang="en-US" sz="2800" b="1" dirty="0" smtClean="0"/>
              <a:t>merging </a:t>
            </a:r>
            <a:r>
              <a:rPr lang="en-US" sz="2800" b="1" dirty="0" smtClean="0"/>
              <a:t>themes include…</a:t>
            </a:r>
            <a:endParaRPr lang="en-GB" sz="2800" b="1" dirty="0"/>
          </a:p>
        </p:txBody>
      </p:sp>
      <p:sp>
        <p:nvSpPr>
          <p:cNvPr id="3" name="Content Placeholder 2"/>
          <p:cNvSpPr>
            <a:spLocks noGrp="1"/>
          </p:cNvSpPr>
          <p:nvPr>
            <p:ph idx="1"/>
          </p:nvPr>
        </p:nvSpPr>
        <p:spPr>
          <a:xfrm>
            <a:off x="0" y="836712"/>
            <a:ext cx="9036496" cy="5141168"/>
          </a:xfrm>
        </p:spPr>
        <p:txBody>
          <a:bodyPr>
            <a:noAutofit/>
          </a:bodyPr>
          <a:lstStyle/>
          <a:p>
            <a:r>
              <a:rPr lang="en-US" sz="2800" dirty="0"/>
              <a:t>C</a:t>
            </a:r>
            <a:r>
              <a:rPr lang="en-US" sz="2800" dirty="0" smtClean="0"/>
              <a:t>onnections </a:t>
            </a:r>
            <a:r>
              <a:rPr lang="en-US" sz="2800" dirty="0" smtClean="0"/>
              <a:t>between in school and out of school </a:t>
            </a:r>
            <a:r>
              <a:rPr lang="en-US" sz="2800" dirty="0" smtClean="0"/>
              <a:t>provisions</a:t>
            </a:r>
            <a:endParaRPr lang="en-US" sz="2800" dirty="0" smtClean="0"/>
          </a:p>
          <a:p>
            <a:r>
              <a:rPr lang="en-US" sz="2800" dirty="0"/>
              <a:t>T</a:t>
            </a:r>
            <a:r>
              <a:rPr lang="en-US" sz="2800" dirty="0" smtClean="0"/>
              <a:t>eacher </a:t>
            </a:r>
            <a:r>
              <a:rPr lang="en-US" sz="2800" dirty="0" smtClean="0"/>
              <a:t>education and professional development </a:t>
            </a:r>
            <a:endParaRPr lang="en-US" sz="2800" dirty="0" smtClean="0"/>
          </a:p>
          <a:p>
            <a:r>
              <a:rPr lang="en-US" sz="2800" dirty="0" smtClean="0"/>
              <a:t>Spaces, places and time for </a:t>
            </a:r>
            <a:r>
              <a:rPr lang="en-US" sz="2800" dirty="0" smtClean="0"/>
              <a:t>arts and cultural </a:t>
            </a:r>
            <a:r>
              <a:rPr lang="en-US" sz="2800" dirty="0" smtClean="0"/>
              <a:t>education</a:t>
            </a:r>
          </a:p>
          <a:p>
            <a:r>
              <a:rPr lang="en-US" sz="2800" dirty="0"/>
              <a:t>C</a:t>
            </a:r>
            <a:r>
              <a:rPr lang="en-US" sz="2800" dirty="0" smtClean="0"/>
              <a:t>urriculum </a:t>
            </a:r>
            <a:r>
              <a:rPr lang="en-US" sz="2800" dirty="0" smtClean="0"/>
              <a:t>pressures and perceptions reduce the emphasis given to creative and cultural </a:t>
            </a:r>
            <a:r>
              <a:rPr lang="en-US" sz="2800" dirty="0" smtClean="0"/>
              <a:t>learning</a:t>
            </a:r>
            <a:endParaRPr lang="en-US" sz="2800" dirty="0" smtClean="0"/>
          </a:p>
          <a:p>
            <a:r>
              <a:rPr lang="en-US" sz="2800" dirty="0"/>
              <a:t>V</a:t>
            </a:r>
            <a:r>
              <a:rPr lang="en-US" sz="2800" dirty="0" smtClean="0"/>
              <a:t>ocational </a:t>
            </a:r>
            <a:r>
              <a:rPr lang="en-US" sz="2800" dirty="0" smtClean="0"/>
              <a:t>and career advice </a:t>
            </a:r>
            <a:r>
              <a:rPr lang="en-US" sz="2800" dirty="0" smtClean="0"/>
              <a:t>for </a:t>
            </a:r>
            <a:r>
              <a:rPr lang="en-US" sz="2800" dirty="0" smtClean="0"/>
              <a:t>the creative </a:t>
            </a:r>
            <a:r>
              <a:rPr lang="en-US" sz="2800" dirty="0" smtClean="0"/>
              <a:t>industries</a:t>
            </a:r>
            <a:endParaRPr lang="en-US" sz="2800" dirty="0" smtClean="0"/>
          </a:p>
          <a:p>
            <a:r>
              <a:rPr lang="en-US" sz="2800" dirty="0"/>
              <a:t>E</a:t>
            </a:r>
            <a:r>
              <a:rPr lang="en-US" sz="2800" dirty="0" smtClean="0"/>
              <a:t>quality </a:t>
            </a:r>
          </a:p>
          <a:p>
            <a:r>
              <a:rPr lang="en-US" sz="2800" dirty="0" smtClean="0"/>
              <a:t>‘</a:t>
            </a:r>
            <a:r>
              <a:rPr lang="en-US" sz="2800" dirty="0"/>
              <a:t>M</a:t>
            </a:r>
            <a:r>
              <a:rPr lang="en-US" sz="2800" dirty="0" smtClean="0"/>
              <a:t>ixed </a:t>
            </a:r>
            <a:r>
              <a:rPr lang="en-US" sz="2800" dirty="0" smtClean="0"/>
              <a:t>messages’ prevent quality arts and cultural </a:t>
            </a:r>
            <a:r>
              <a:rPr lang="en-US" sz="2800" dirty="0" smtClean="0"/>
              <a:t>education</a:t>
            </a:r>
            <a:endParaRPr lang="en-US" sz="2800" dirty="0" smtClean="0"/>
          </a:p>
          <a:p>
            <a:r>
              <a:rPr lang="en-US" sz="2800" dirty="0" smtClean="0"/>
              <a:t>Need for greater </a:t>
            </a:r>
            <a:r>
              <a:rPr lang="en-US" sz="2800" dirty="0" smtClean="0"/>
              <a:t>levels of integration of ICT in creative and cultural </a:t>
            </a:r>
            <a:r>
              <a:rPr lang="en-US" sz="2800" dirty="0" smtClean="0"/>
              <a:t>areas</a:t>
            </a:r>
            <a:endParaRPr lang="en-GB" sz="2800" dirty="0"/>
          </a:p>
        </p:txBody>
      </p:sp>
    </p:spTree>
    <p:extLst>
      <p:ext uri="{BB962C8B-B14F-4D97-AF65-F5344CB8AC3E}">
        <p14:creationId xmlns:p14="http://schemas.microsoft.com/office/powerpoint/2010/main" val="3229048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Ongoing issues</a:t>
            </a:r>
            <a:endParaRPr lang="en-GB" dirty="0"/>
          </a:p>
        </p:txBody>
      </p:sp>
      <p:sp>
        <p:nvSpPr>
          <p:cNvPr id="3" name="Content Placeholder 2"/>
          <p:cNvSpPr>
            <a:spLocks noGrp="1"/>
          </p:cNvSpPr>
          <p:nvPr>
            <p:ph idx="1"/>
          </p:nvPr>
        </p:nvSpPr>
        <p:spPr/>
        <p:txBody>
          <a:bodyPr>
            <a:normAutofit fontScale="92500" lnSpcReduction="20000"/>
          </a:bodyPr>
          <a:lstStyle/>
          <a:p>
            <a:r>
              <a:rPr lang="en-US" dirty="0" smtClean="0"/>
              <a:t>Access and equity</a:t>
            </a:r>
          </a:p>
          <a:p>
            <a:r>
              <a:rPr lang="en-US" dirty="0" smtClean="0"/>
              <a:t>Teacher Education</a:t>
            </a:r>
          </a:p>
          <a:p>
            <a:r>
              <a:rPr lang="en-US" dirty="0" smtClean="0"/>
              <a:t>Continuity</a:t>
            </a:r>
          </a:p>
          <a:p>
            <a:r>
              <a:rPr lang="en-US" dirty="0" smtClean="0"/>
              <a:t>Policy connections</a:t>
            </a:r>
          </a:p>
          <a:p>
            <a:r>
              <a:rPr lang="en-US" dirty="0" smtClean="0"/>
              <a:t>Time, space and place in the curriculum</a:t>
            </a:r>
          </a:p>
          <a:p>
            <a:r>
              <a:rPr lang="en-US" dirty="0" smtClean="0"/>
              <a:t>Pisa</a:t>
            </a:r>
          </a:p>
          <a:p>
            <a:r>
              <a:rPr lang="en-US" dirty="0" smtClean="0"/>
              <a:t>Industry</a:t>
            </a:r>
          </a:p>
          <a:p>
            <a:r>
              <a:rPr lang="en-US" dirty="0" smtClean="0"/>
              <a:t>Foundations</a:t>
            </a:r>
          </a:p>
          <a:p>
            <a:r>
              <a:rPr lang="en-US" smtClean="0"/>
              <a:t>Funding</a:t>
            </a:r>
            <a:endParaRPr lang="en-GB" dirty="0"/>
          </a:p>
        </p:txBody>
      </p:sp>
    </p:spTree>
    <p:extLst>
      <p:ext uri="{BB962C8B-B14F-4D97-AF65-F5344CB8AC3E}">
        <p14:creationId xmlns:p14="http://schemas.microsoft.com/office/powerpoint/2010/main" val="1056338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How Factor</a:t>
            </a:r>
            <a:endParaRPr lang="en-GB" dirty="0"/>
          </a:p>
        </p:txBody>
      </p:sp>
      <p:sp>
        <p:nvSpPr>
          <p:cNvPr id="3" name="Content Placeholder 2"/>
          <p:cNvSpPr>
            <a:spLocks noGrp="1"/>
          </p:cNvSpPr>
          <p:nvPr>
            <p:ph idx="1"/>
          </p:nvPr>
        </p:nvSpPr>
        <p:spPr>
          <a:xfrm>
            <a:off x="395536" y="1628800"/>
            <a:ext cx="8229600" cy="4525963"/>
          </a:xfrm>
        </p:spPr>
        <p:txBody>
          <a:bodyPr>
            <a:normAutofit fontScale="92500"/>
          </a:bodyPr>
          <a:lstStyle/>
          <a:p>
            <a:pPr fontAlgn="base"/>
            <a:r>
              <a:rPr lang="en-US" dirty="0" smtClean="0"/>
              <a:t>Strategy – clear, sustainable and shared </a:t>
            </a:r>
          </a:p>
          <a:p>
            <a:pPr fontAlgn="base"/>
            <a:r>
              <a:rPr lang="en-US" dirty="0" smtClean="0"/>
              <a:t>A </a:t>
            </a:r>
            <a:r>
              <a:rPr lang="en-US" dirty="0"/>
              <a:t>seat at the table –  </a:t>
            </a:r>
            <a:r>
              <a:rPr lang="en-US" dirty="0" smtClean="0"/>
              <a:t>impact </a:t>
            </a:r>
            <a:r>
              <a:rPr lang="en-US" dirty="0"/>
              <a:t>and influence </a:t>
            </a:r>
            <a:endParaRPr lang="en-US" dirty="0" smtClean="0"/>
          </a:p>
          <a:p>
            <a:pPr fontAlgn="base"/>
            <a:r>
              <a:rPr lang="en-US" dirty="0" smtClean="0"/>
              <a:t>Relevance </a:t>
            </a:r>
            <a:r>
              <a:rPr lang="en-US" dirty="0"/>
              <a:t>and focus – </a:t>
            </a:r>
            <a:r>
              <a:rPr lang="en-US" dirty="0" smtClean="0"/>
              <a:t>regular </a:t>
            </a:r>
            <a:r>
              <a:rPr lang="en-US" dirty="0"/>
              <a:t>monitoring and </a:t>
            </a:r>
            <a:r>
              <a:rPr lang="en-US" dirty="0" smtClean="0"/>
              <a:t>QA </a:t>
            </a:r>
          </a:p>
          <a:p>
            <a:pPr fontAlgn="base"/>
            <a:r>
              <a:rPr lang="en-US" dirty="0" smtClean="0"/>
              <a:t>Understanding the needs – all stakeholders</a:t>
            </a:r>
          </a:p>
          <a:p>
            <a:pPr fontAlgn="base"/>
            <a:r>
              <a:rPr lang="en-US" dirty="0"/>
              <a:t>E</a:t>
            </a:r>
            <a:r>
              <a:rPr lang="en-US" dirty="0" smtClean="0"/>
              <a:t>xecution matters </a:t>
            </a:r>
            <a:r>
              <a:rPr lang="en-US" dirty="0"/>
              <a:t>-</a:t>
            </a:r>
            <a:r>
              <a:rPr lang="en-US" dirty="0" smtClean="0"/>
              <a:t> </a:t>
            </a:r>
            <a:r>
              <a:rPr lang="en-US" dirty="0"/>
              <a:t>delivery improves credibility and earns </a:t>
            </a:r>
            <a:r>
              <a:rPr lang="en-US" dirty="0" smtClean="0"/>
              <a:t>the</a:t>
            </a:r>
            <a:r>
              <a:rPr lang="en-US" dirty="0"/>
              <a:t> right to shape </a:t>
            </a:r>
            <a:r>
              <a:rPr lang="en-US" dirty="0" smtClean="0"/>
              <a:t>the future</a:t>
            </a:r>
            <a:endParaRPr lang="en-US" dirty="0"/>
          </a:p>
          <a:p>
            <a:pPr fontAlgn="base"/>
            <a:r>
              <a:rPr lang="en-US" dirty="0"/>
              <a:t>Shared Stories </a:t>
            </a:r>
            <a:r>
              <a:rPr lang="en-US" dirty="0" smtClean="0"/>
              <a:t>–engagement </a:t>
            </a:r>
            <a:r>
              <a:rPr lang="en-US" dirty="0"/>
              <a:t>and joint </a:t>
            </a:r>
            <a:r>
              <a:rPr lang="en-US" dirty="0" smtClean="0"/>
              <a:t>ownership</a:t>
            </a:r>
          </a:p>
          <a:p>
            <a:pPr fontAlgn="base"/>
            <a:r>
              <a:rPr lang="en-US" dirty="0" smtClean="0"/>
              <a:t>Concentrating </a:t>
            </a:r>
            <a:r>
              <a:rPr lang="en-US" dirty="0"/>
              <a:t>on capability – </a:t>
            </a:r>
            <a:r>
              <a:rPr lang="en-US" dirty="0" smtClean="0"/>
              <a:t>do what we do well</a:t>
            </a:r>
            <a:endParaRPr lang="en-US" dirty="0"/>
          </a:p>
        </p:txBody>
      </p:sp>
      <p:pic>
        <p:nvPicPr>
          <p:cNvPr id="1028" name="Picture 4" descr="http://profile.ak.fbcdn.net/hprofile-ak-snc4/50255_228208720760_7235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034" y="0"/>
            <a:ext cx="1885950" cy="1885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0323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User\Desktop\norway report images\turkey 007.JPG"/>
          <p:cNvPicPr>
            <a:picLocks noChangeAspect="1" noChangeArrowheads="1"/>
          </p:cNvPicPr>
          <p:nvPr/>
        </p:nvPicPr>
        <p:blipFill>
          <a:blip r:embed="rId2" cstate="email">
            <a:extLst>
              <a:ext uri="{28A0092B-C50C-407E-A947-70E740481C1C}">
                <a14:useLocalDpi xmlns:a14="http://schemas.microsoft.com/office/drawing/2010/main" val="0"/>
              </a:ext>
            </a:extLst>
          </a:blip>
          <a:stretch>
            <a:fillRect/>
          </a:stretch>
        </p:blipFill>
        <p:spPr bwMode="auto">
          <a:xfrm>
            <a:off x="2411760" y="1"/>
            <a:ext cx="5256584" cy="6957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4144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descr="C:\Users\User\Desktop\norway report images\Norway 005.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2627784" y="1500397"/>
            <a:ext cx="4009172" cy="5345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0522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C:\Users\User\Desktop\norway report images\turkey 197.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683892" y="1556792"/>
            <a:ext cx="5777610" cy="4333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7971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C:\Users\User\Desktop\norway report images\Norway 036.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475656" y="836712"/>
            <a:ext cx="6933132" cy="5199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5261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Studies conducted to date</a:t>
            </a:r>
            <a:endParaRPr lang="en-GB" dirty="0"/>
          </a:p>
        </p:txBody>
      </p:sp>
      <p:sp>
        <p:nvSpPr>
          <p:cNvPr id="3" name="Content Placeholder 2"/>
          <p:cNvSpPr>
            <a:spLocks noGrp="1"/>
          </p:cNvSpPr>
          <p:nvPr>
            <p:ph idx="1"/>
          </p:nvPr>
        </p:nvSpPr>
        <p:spPr/>
        <p:txBody>
          <a:bodyPr>
            <a:normAutofit fontScale="77500" lnSpcReduction="20000"/>
          </a:bodyPr>
          <a:lstStyle/>
          <a:p>
            <a:pPr>
              <a:buFontTx/>
              <a:buChar char="-"/>
            </a:pPr>
            <a:r>
              <a:rPr lang="en-US" dirty="0" smtClean="0"/>
              <a:t>Denmark</a:t>
            </a:r>
            <a:endParaRPr lang="en-US" dirty="0" smtClean="0"/>
          </a:p>
          <a:p>
            <a:pPr>
              <a:buFontTx/>
              <a:buChar char="-"/>
            </a:pPr>
            <a:r>
              <a:rPr lang="en-US" dirty="0" smtClean="0"/>
              <a:t>Iceland</a:t>
            </a:r>
          </a:p>
          <a:p>
            <a:pPr>
              <a:buFontTx/>
              <a:buChar char="-"/>
            </a:pPr>
            <a:r>
              <a:rPr lang="en-US" dirty="0" smtClean="0"/>
              <a:t>(also study in Finland)</a:t>
            </a:r>
          </a:p>
          <a:p>
            <a:pPr>
              <a:buFontTx/>
              <a:buChar char="-"/>
            </a:pPr>
            <a:r>
              <a:rPr lang="en-US" dirty="0" smtClean="0"/>
              <a:t>Belgium</a:t>
            </a:r>
            <a:endParaRPr lang="en-US" dirty="0" smtClean="0"/>
          </a:p>
          <a:p>
            <a:pPr>
              <a:buFontTx/>
              <a:buChar char="-"/>
            </a:pPr>
            <a:r>
              <a:rPr lang="en-US" dirty="0" smtClean="0"/>
              <a:t>The Netherlands</a:t>
            </a:r>
          </a:p>
          <a:p>
            <a:pPr>
              <a:buFontTx/>
              <a:buChar char="-"/>
            </a:pPr>
            <a:r>
              <a:rPr lang="en-US" dirty="0" smtClean="0"/>
              <a:t>Hong Kong</a:t>
            </a:r>
          </a:p>
          <a:p>
            <a:pPr>
              <a:buFontTx/>
              <a:buChar char="-"/>
            </a:pPr>
            <a:r>
              <a:rPr lang="en-US" dirty="0" smtClean="0"/>
              <a:t>Australia (</a:t>
            </a:r>
            <a:r>
              <a:rPr lang="en-US" dirty="0" err="1" smtClean="0"/>
              <a:t>EAPI</a:t>
            </a:r>
            <a:r>
              <a:rPr lang="en-US" dirty="0" smtClean="0"/>
              <a:t>)</a:t>
            </a:r>
          </a:p>
          <a:p>
            <a:pPr>
              <a:buFontTx/>
              <a:buChar char="-"/>
            </a:pPr>
            <a:r>
              <a:rPr lang="en-US" dirty="0" smtClean="0"/>
              <a:t>United Kingdom (WO </a:t>
            </a:r>
            <a:r>
              <a:rPr lang="en-US" dirty="0" smtClean="0"/>
              <a:t>Music, prisons, early years, artists, </a:t>
            </a:r>
            <a:r>
              <a:rPr lang="en-US" dirty="0" smtClean="0"/>
              <a:t>and </a:t>
            </a:r>
            <a:r>
              <a:rPr lang="en-US" dirty="0" err="1" smtClean="0"/>
              <a:t>FYT</a:t>
            </a:r>
            <a:r>
              <a:rPr lang="en-US" dirty="0" smtClean="0"/>
              <a:t>)</a:t>
            </a:r>
          </a:p>
          <a:p>
            <a:pPr>
              <a:buFontTx/>
              <a:buChar char="-"/>
            </a:pPr>
            <a:r>
              <a:rPr lang="en-US" dirty="0" smtClean="0"/>
              <a:t>Disability arts</a:t>
            </a:r>
          </a:p>
          <a:p>
            <a:pPr>
              <a:buFontTx/>
              <a:buChar char="-"/>
            </a:pPr>
            <a:r>
              <a:rPr lang="en-US" dirty="0" smtClean="0"/>
              <a:t>Visual literacy</a:t>
            </a:r>
          </a:p>
          <a:p>
            <a:pPr>
              <a:buFontTx/>
              <a:buChar char="-"/>
            </a:pPr>
            <a:r>
              <a:rPr lang="en-US" dirty="0" smtClean="0"/>
              <a:t>3D in education</a:t>
            </a:r>
            <a:endParaRPr lang="en-US" dirty="0" smtClean="0"/>
          </a:p>
          <a:p>
            <a:pPr>
              <a:buFontTx/>
              <a:buChar char="-"/>
            </a:pPr>
            <a:endParaRPr lang="en-GB" dirty="0"/>
          </a:p>
        </p:txBody>
      </p:sp>
    </p:spTree>
    <p:extLst>
      <p:ext uri="{BB962C8B-B14F-4D97-AF65-F5344CB8AC3E}">
        <p14:creationId xmlns:p14="http://schemas.microsoft.com/office/powerpoint/2010/main" val="1669921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a:xfrm>
            <a:off x="533400" y="-152400"/>
            <a:ext cx="8077200" cy="838200"/>
          </a:xfrm>
        </p:spPr>
        <p:txBody>
          <a:bodyPr>
            <a:normAutofit fontScale="90000"/>
          </a:bodyPr>
          <a:lstStyle/>
          <a:p>
            <a:r>
              <a:rPr lang="en-GB" sz="3200" b="1" dirty="0" smtClean="0"/>
              <a:t/>
            </a:r>
            <a:br>
              <a:rPr lang="en-GB" sz="3200" b="1" dirty="0" smtClean="0"/>
            </a:br>
            <a:r>
              <a:rPr lang="en-GB" sz="3200" b="1" dirty="0" smtClean="0"/>
              <a:t>Denmark</a:t>
            </a:r>
            <a:r>
              <a:rPr lang="en-GB" sz="4000" dirty="0" smtClean="0"/>
              <a:t> </a:t>
            </a:r>
            <a:r>
              <a:rPr lang="en-GB" sz="1800" i="1" dirty="0"/>
              <a:t>http://www.kunststyrelsen.dk/db/files/ildsjaele_in_the_classroom.pdf</a:t>
            </a:r>
          </a:p>
        </p:txBody>
      </p:sp>
      <p:sp>
        <p:nvSpPr>
          <p:cNvPr id="238595" name="Rectangle 3"/>
          <p:cNvSpPr>
            <a:spLocks noGrp="1" noChangeArrowheads="1"/>
          </p:cNvSpPr>
          <p:nvPr>
            <p:ph type="body" idx="1"/>
          </p:nvPr>
        </p:nvSpPr>
        <p:spPr>
          <a:xfrm>
            <a:off x="304800" y="914400"/>
            <a:ext cx="8839200" cy="5211763"/>
          </a:xfrm>
        </p:spPr>
        <p:txBody>
          <a:bodyPr/>
          <a:lstStyle/>
          <a:p>
            <a:pPr>
              <a:lnSpc>
                <a:spcPct val="80000"/>
              </a:lnSpc>
            </a:pPr>
            <a:r>
              <a:rPr lang="en-GB" sz="2000" b="1" dirty="0">
                <a:solidFill>
                  <a:srgbClr val="1C1C1C"/>
                </a:solidFill>
              </a:rPr>
              <a:t>Research</a:t>
            </a:r>
          </a:p>
          <a:p>
            <a:pPr>
              <a:lnSpc>
                <a:spcPct val="80000"/>
              </a:lnSpc>
              <a:buFontTx/>
              <a:buNone/>
            </a:pPr>
            <a:r>
              <a:rPr lang="en-GB" sz="2000" b="0" dirty="0">
                <a:solidFill>
                  <a:srgbClr val="1C1C1C"/>
                </a:solidFill>
              </a:rPr>
              <a:t>The establishment of a centre of knowledge for the arts and cultural subjects</a:t>
            </a:r>
            <a:endParaRPr lang="en-GB" sz="2000" dirty="0">
              <a:solidFill>
                <a:srgbClr val="1C1C1C"/>
              </a:solidFill>
            </a:endParaRPr>
          </a:p>
          <a:p>
            <a:pPr>
              <a:lnSpc>
                <a:spcPct val="80000"/>
              </a:lnSpc>
            </a:pPr>
            <a:r>
              <a:rPr lang="en-GB" sz="2000" b="1" dirty="0">
                <a:solidFill>
                  <a:srgbClr val="1C1C1C"/>
                </a:solidFill>
              </a:rPr>
              <a:t>Assessment</a:t>
            </a:r>
          </a:p>
          <a:p>
            <a:pPr>
              <a:lnSpc>
                <a:spcPct val="80000"/>
              </a:lnSpc>
              <a:buFontTx/>
              <a:buNone/>
            </a:pPr>
            <a:r>
              <a:rPr lang="en-GB" sz="2000" b="0" dirty="0">
                <a:solidFill>
                  <a:srgbClr val="1C1C1C"/>
                </a:solidFill>
              </a:rPr>
              <a:t>The evaluation process continues to need strengthening, and the educational results need to be made apparent throughout the entire programme of education</a:t>
            </a:r>
            <a:endParaRPr lang="en-GB" sz="2000" dirty="0">
              <a:solidFill>
                <a:srgbClr val="1C1C1C"/>
              </a:solidFill>
            </a:endParaRPr>
          </a:p>
          <a:p>
            <a:pPr>
              <a:lnSpc>
                <a:spcPct val="80000"/>
              </a:lnSpc>
            </a:pPr>
            <a:r>
              <a:rPr lang="en-GB" sz="2000" b="1" dirty="0">
                <a:solidFill>
                  <a:srgbClr val="1C1C1C"/>
                </a:solidFill>
              </a:rPr>
              <a:t>Sustained</a:t>
            </a:r>
          </a:p>
          <a:p>
            <a:pPr>
              <a:lnSpc>
                <a:spcPct val="80000"/>
              </a:lnSpc>
              <a:buFontTx/>
              <a:buNone/>
            </a:pPr>
            <a:r>
              <a:rPr lang="en-GB" sz="2000" b="0" dirty="0">
                <a:solidFill>
                  <a:srgbClr val="1C1C1C"/>
                </a:solidFill>
              </a:rPr>
              <a:t>The number of teaching hours needs to be increased</a:t>
            </a:r>
            <a:endParaRPr lang="en-GB" sz="2000" dirty="0">
              <a:solidFill>
                <a:srgbClr val="1C1C1C"/>
              </a:solidFill>
            </a:endParaRPr>
          </a:p>
          <a:p>
            <a:pPr>
              <a:lnSpc>
                <a:spcPct val="80000"/>
              </a:lnSpc>
            </a:pPr>
            <a:r>
              <a:rPr lang="en-GB" sz="2000" b="1" dirty="0">
                <a:solidFill>
                  <a:srgbClr val="1C1C1C"/>
                </a:solidFill>
              </a:rPr>
              <a:t>Professional development</a:t>
            </a:r>
          </a:p>
          <a:p>
            <a:pPr>
              <a:lnSpc>
                <a:spcPct val="80000"/>
              </a:lnSpc>
              <a:buFontTx/>
              <a:buNone/>
            </a:pPr>
            <a:r>
              <a:rPr lang="en-GB" sz="2000" b="0" dirty="0">
                <a:solidFill>
                  <a:srgbClr val="1C1C1C"/>
                </a:solidFill>
              </a:rPr>
              <a:t>Continuing education and teacher training opportunities for artists and teachers</a:t>
            </a:r>
          </a:p>
          <a:p>
            <a:pPr>
              <a:lnSpc>
                <a:spcPct val="80000"/>
              </a:lnSpc>
            </a:pPr>
            <a:r>
              <a:rPr lang="en-GB" sz="2000" b="1" dirty="0">
                <a:solidFill>
                  <a:srgbClr val="1C1C1C"/>
                </a:solidFill>
              </a:rPr>
              <a:t>Partnership</a:t>
            </a:r>
          </a:p>
          <a:p>
            <a:pPr>
              <a:lnSpc>
                <a:spcPct val="80000"/>
              </a:lnSpc>
              <a:buFontTx/>
              <a:buNone/>
            </a:pPr>
            <a:r>
              <a:rPr lang="en-GB" sz="2000" b="0" dirty="0">
                <a:solidFill>
                  <a:srgbClr val="1C1C1C"/>
                </a:solidFill>
              </a:rPr>
              <a:t>The establishment of a Cultural Ambassador arrangement</a:t>
            </a:r>
          </a:p>
          <a:p>
            <a:pPr>
              <a:lnSpc>
                <a:spcPct val="80000"/>
              </a:lnSpc>
              <a:buFontTx/>
              <a:buNone/>
            </a:pPr>
            <a:r>
              <a:rPr lang="en-GB" sz="2000" b="0" dirty="0">
                <a:solidFill>
                  <a:srgbClr val="1C1C1C"/>
                </a:solidFill>
              </a:rPr>
              <a:t>Involving artists in school teaching</a:t>
            </a:r>
          </a:p>
          <a:p>
            <a:pPr>
              <a:lnSpc>
                <a:spcPct val="80000"/>
              </a:lnSpc>
              <a:buFontTx/>
              <a:buNone/>
            </a:pPr>
            <a:r>
              <a:rPr lang="en-GB" sz="2000" b="0" dirty="0">
                <a:solidFill>
                  <a:srgbClr val="1C1C1C"/>
                </a:solidFill>
              </a:rPr>
              <a:t>More offers of artistic experiences</a:t>
            </a:r>
            <a:endParaRPr lang="en-GB" sz="2000" dirty="0">
              <a:solidFill>
                <a:srgbClr val="1C1C1C"/>
              </a:solidFill>
            </a:endParaRPr>
          </a:p>
        </p:txBody>
      </p:sp>
      <p:pic>
        <p:nvPicPr>
          <p:cNvPr id="238596" name="Picture 4" descr="Eventyrligemalerier1"/>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943600" y="5105400"/>
            <a:ext cx="2514600" cy="173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3061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a:xfrm>
            <a:off x="381000" y="152400"/>
            <a:ext cx="8001000" cy="685800"/>
          </a:xfrm>
        </p:spPr>
        <p:txBody>
          <a:bodyPr>
            <a:normAutofit fontScale="90000"/>
          </a:bodyPr>
          <a:lstStyle/>
          <a:p>
            <a:r>
              <a:rPr lang="en-GB" sz="3200" b="1"/>
              <a:t>Flanders</a:t>
            </a:r>
            <a:r>
              <a:rPr lang="en-GB" sz="4000"/>
              <a:t> </a:t>
            </a:r>
            <a:r>
              <a:rPr lang="en-GB" sz="2000">
                <a:hlinkClick r:id="rId2"/>
              </a:rPr>
              <a:t>http://www.nsds.be/web/canon/admin/media/14585_41.pdf</a:t>
            </a:r>
            <a:r>
              <a:rPr lang="en-GB" sz="2000"/>
              <a:t/>
            </a:r>
            <a:br>
              <a:rPr lang="en-GB" sz="2000"/>
            </a:br>
            <a:endParaRPr lang="en-GB" sz="2000"/>
          </a:p>
        </p:txBody>
      </p:sp>
      <p:sp>
        <p:nvSpPr>
          <p:cNvPr id="398339" name="Rectangle 3"/>
          <p:cNvSpPr>
            <a:spLocks noGrp="1" noChangeArrowheads="1"/>
          </p:cNvSpPr>
          <p:nvPr>
            <p:ph type="body" idx="1"/>
          </p:nvPr>
        </p:nvSpPr>
        <p:spPr>
          <a:xfrm>
            <a:off x="228600" y="914400"/>
            <a:ext cx="5257800" cy="5211763"/>
          </a:xfrm>
        </p:spPr>
        <p:txBody>
          <a:bodyPr/>
          <a:lstStyle/>
          <a:p>
            <a:r>
              <a:rPr lang="en-GB" sz="2800" b="1" dirty="0">
                <a:solidFill>
                  <a:srgbClr val="1C1C1C"/>
                </a:solidFill>
              </a:rPr>
              <a:t>Teacher education </a:t>
            </a:r>
            <a:r>
              <a:rPr lang="en-GB" sz="2800" dirty="0">
                <a:solidFill>
                  <a:srgbClr val="1C1C1C"/>
                </a:solidFill>
              </a:rPr>
              <a:t>and professional development</a:t>
            </a:r>
          </a:p>
          <a:p>
            <a:r>
              <a:rPr lang="en-GB" sz="2800" b="1" dirty="0">
                <a:solidFill>
                  <a:srgbClr val="1C1C1C"/>
                </a:solidFill>
              </a:rPr>
              <a:t>Accessibility</a:t>
            </a:r>
            <a:r>
              <a:rPr lang="en-GB" sz="2800" dirty="0">
                <a:solidFill>
                  <a:srgbClr val="1C1C1C"/>
                </a:solidFill>
              </a:rPr>
              <a:t> in school and out of school</a:t>
            </a:r>
          </a:p>
          <a:p>
            <a:r>
              <a:rPr lang="en-GB" sz="2800" b="1" dirty="0">
                <a:solidFill>
                  <a:srgbClr val="1C1C1C"/>
                </a:solidFill>
              </a:rPr>
              <a:t>Policy</a:t>
            </a:r>
            <a:r>
              <a:rPr lang="en-GB" sz="2800" dirty="0">
                <a:solidFill>
                  <a:srgbClr val="1C1C1C"/>
                </a:solidFill>
              </a:rPr>
              <a:t> level disagreements</a:t>
            </a:r>
          </a:p>
          <a:p>
            <a:r>
              <a:rPr lang="en-GB" sz="2800" b="1" dirty="0">
                <a:solidFill>
                  <a:srgbClr val="1C1C1C"/>
                </a:solidFill>
              </a:rPr>
              <a:t>Continuity</a:t>
            </a:r>
            <a:r>
              <a:rPr lang="en-GB" sz="2800" dirty="0">
                <a:solidFill>
                  <a:srgbClr val="1C1C1C"/>
                </a:solidFill>
              </a:rPr>
              <a:t> of experiences</a:t>
            </a:r>
          </a:p>
          <a:p>
            <a:r>
              <a:rPr lang="en-GB" sz="2800" b="1" dirty="0">
                <a:solidFill>
                  <a:srgbClr val="1C1C1C"/>
                </a:solidFill>
              </a:rPr>
              <a:t>Vocational</a:t>
            </a:r>
            <a:r>
              <a:rPr lang="en-GB" sz="2800" dirty="0">
                <a:solidFill>
                  <a:srgbClr val="1C1C1C"/>
                </a:solidFill>
              </a:rPr>
              <a:t> education</a:t>
            </a:r>
          </a:p>
          <a:p>
            <a:r>
              <a:rPr lang="en-GB" sz="2800" dirty="0">
                <a:solidFill>
                  <a:srgbClr val="1C1C1C"/>
                </a:solidFill>
              </a:rPr>
              <a:t>Multiple systems</a:t>
            </a:r>
          </a:p>
          <a:p>
            <a:r>
              <a:rPr lang="en-GB" sz="2800" b="1" dirty="0">
                <a:solidFill>
                  <a:srgbClr val="1C1C1C"/>
                </a:solidFill>
              </a:rPr>
              <a:t>Mobilising</a:t>
            </a:r>
            <a:r>
              <a:rPr lang="en-GB" sz="2800" dirty="0">
                <a:solidFill>
                  <a:srgbClr val="1C1C1C"/>
                </a:solidFill>
              </a:rPr>
              <a:t> the professional groups</a:t>
            </a:r>
          </a:p>
        </p:txBody>
      </p:sp>
      <p:pic>
        <p:nvPicPr>
          <p:cNvPr id="398340" name="Picture 4" descr="imag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2374900"/>
            <a:ext cx="2667000" cy="1995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86047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p:txBody>
          <a:bodyPr/>
          <a:lstStyle/>
          <a:p>
            <a:r>
              <a:rPr lang="en-GB"/>
              <a:t>Iceland</a:t>
            </a:r>
          </a:p>
        </p:txBody>
      </p:sp>
      <p:sp>
        <p:nvSpPr>
          <p:cNvPr id="404483" name="Rectangle 3"/>
          <p:cNvSpPr>
            <a:spLocks noGrp="1" noChangeArrowheads="1"/>
          </p:cNvSpPr>
          <p:nvPr>
            <p:ph type="body" idx="1"/>
          </p:nvPr>
        </p:nvSpPr>
        <p:spPr>
          <a:xfrm>
            <a:off x="4139952" y="1844824"/>
            <a:ext cx="4529336" cy="5211763"/>
          </a:xfrm>
        </p:spPr>
        <p:txBody>
          <a:bodyPr/>
          <a:lstStyle/>
          <a:p>
            <a:r>
              <a:rPr lang="en-GB" dirty="0">
                <a:solidFill>
                  <a:srgbClr val="1C1C1C"/>
                </a:solidFill>
              </a:rPr>
              <a:t>Policy and implementation</a:t>
            </a:r>
          </a:p>
          <a:p>
            <a:r>
              <a:rPr lang="en-GB" dirty="0">
                <a:solidFill>
                  <a:srgbClr val="1C1C1C"/>
                </a:solidFill>
              </a:rPr>
              <a:t>Collaboration and sharing</a:t>
            </a:r>
          </a:p>
          <a:p>
            <a:r>
              <a:rPr lang="en-GB" dirty="0">
                <a:solidFill>
                  <a:srgbClr val="1C1C1C"/>
                </a:solidFill>
              </a:rPr>
              <a:t>Accessibility</a:t>
            </a:r>
          </a:p>
          <a:p>
            <a:r>
              <a:rPr lang="en-GB" dirty="0">
                <a:solidFill>
                  <a:srgbClr val="1C1C1C"/>
                </a:solidFill>
              </a:rPr>
              <a:t>Assessment and evaluation</a:t>
            </a:r>
          </a:p>
          <a:p>
            <a:r>
              <a:rPr lang="en-GB" dirty="0">
                <a:solidFill>
                  <a:srgbClr val="1C1C1C"/>
                </a:solidFill>
              </a:rPr>
              <a:t>Teacher education</a:t>
            </a:r>
          </a:p>
          <a:p>
            <a:endParaRPr lang="en-GB" dirty="0"/>
          </a:p>
        </p:txBody>
      </p:sp>
      <p:pic>
        <p:nvPicPr>
          <p:cNvPr id="404484" name="Picture 4"/>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762000"/>
            <a:ext cx="3678238"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9002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2611</TotalTime>
  <Words>5003</Words>
  <Application>Microsoft Office PowerPoint</Application>
  <PresentationFormat>On-screen Show (4:3)</PresentationFormat>
  <Paragraphs>201</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The story behind (and after) the Wow Factor</vt:lpstr>
      <vt:lpstr>PowerPoint Presentation</vt:lpstr>
      <vt:lpstr>PowerPoint Presentation</vt:lpstr>
      <vt:lpstr>PowerPoint Presentation</vt:lpstr>
      <vt:lpstr>PowerPoint Presentation</vt:lpstr>
      <vt:lpstr>Studies conducted to date</vt:lpstr>
      <vt:lpstr> Denmark http://www.kunststyrelsen.dk/db/files/ildsjaele_in_the_classroom.pdf</vt:lpstr>
      <vt:lpstr>Flanders http://www.nsds.be/web/canon/admin/media/14585_41.pdf </vt:lpstr>
      <vt:lpstr>Iceland</vt:lpstr>
      <vt:lpstr>The Netherlands http://www.minocw.nl/english/culture/index.html</vt:lpstr>
      <vt:lpstr>Hong Kong</vt:lpstr>
      <vt:lpstr>Norway strengths include…</vt:lpstr>
      <vt:lpstr>Emerging themes include…</vt:lpstr>
      <vt:lpstr>Ongoing issues</vt:lpstr>
      <vt:lpstr>The How Factor</vt:lpstr>
    </vt:vector>
  </TitlesOfParts>
  <Company>Anne Bamford Pty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Studies of Arts and Cultural Education in Nordic Countries</dc:title>
  <dc:creator>Anne Bamford</dc:creator>
  <cp:lastModifiedBy>Anne Bamford</cp:lastModifiedBy>
  <cp:revision>22</cp:revision>
  <dcterms:created xsi:type="dcterms:W3CDTF">2011-03-11T15:26:42Z</dcterms:created>
  <dcterms:modified xsi:type="dcterms:W3CDTF">2011-05-17T21:35:39Z</dcterms:modified>
</cp:coreProperties>
</file>